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Lst>
  <p:sldSz cx="14630400" cy="8229600"/>
  <p:notesSz cx="8229600" cy="14630400"/>
  <p:embeddedFontLst>
    <p:embeddedFont>
      <p:font typeface="Nobile" panose="020B0604020202020204" charset="0"/>
      <p:regular r:id="rId15"/>
    </p:embeddedFont>
    <p:embeddedFont>
      <p:font typeface="Fraunces Extra Bold" panose="020B0604020202020204" charset="0"/>
      <p:regular r:id="rId16"/>
    </p:embeddedFont>
    <p:embeddedFont>
      <p:font typeface="Calibri" panose="020F0502020204030204" pitchFamily="34" charset="0"/>
      <p:regular r:id="rId17"/>
      <p:bold r:id="rId18"/>
      <p:italic r:id="rId19"/>
      <p:boldItalic r:id="rId20"/>
    </p:embeddedFont>
    <p:embeddedFont>
      <p:font typeface="Consolas" panose="020B0609020204030204" pitchFamily="49"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9" d="100"/>
          <a:sy n="69" d="100"/>
        </p:scale>
        <p:origin x="-228"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287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0637"/>
            <a:ext cx="7556421" cy="1956435"/>
          </a:xfrm>
          <a:prstGeom prst="rect">
            <a:avLst/>
          </a:prstGeom>
          <a:noFill/>
          <a:ln/>
        </p:spPr>
        <p:txBody>
          <a:bodyPr wrap="square" lIns="0" tIns="0" rIns="0" bIns="0" rtlCol="0" anchor="t"/>
          <a:lstStyle/>
          <a:p>
            <a:pPr marL="0" indent="0">
              <a:lnSpc>
                <a:spcPts val="7700"/>
              </a:lnSpc>
              <a:buNone/>
            </a:pPr>
            <a:r>
              <a:rPr lang="en-US" sz="6150" b="1" dirty="0">
                <a:solidFill>
                  <a:srgbClr val="3B4540"/>
                </a:solidFill>
                <a:latin typeface="Fraunces Extra Bold" pitchFamily="34" charset="0"/>
                <a:ea typeface="Fraunces Extra Bold" pitchFamily="34" charset="-122"/>
                <a:cs typeface="Fraunces Extra Bold" pitchFamily="34" charset="-120"/>
              </a:rPr>
              <a:t>Plant Disease Detection</a:t>
            </a:r>
            <a:endParaRPr lang="en-US" sz="6150" dirty="0"/>
          </a:p>
        </p:txBody>
      </p:sp>
      <p:sp>
        <p:nvSpPr>
          <p:cNvPr id="4" name="Text 1"/>
          <p:cNvSpPr/>
          <p:nvPr/>
        </p:nvSpPr>
        <p:spPr>
          <a:xfrm>
            <a:off x="793790" y="453723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Identifying and managing plant diseases is crucial for maintaining healthy crops and gardens. This presentation will provide an overview of common plant diseases, their symptoms, and techniques for early detection using advanced technology.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39366" y="521732"/>
            <a:ext cx="2740462" cy="342543"/>
          </a:xfrm>
          <a:prstGeom prst="rect">
            <a:avLst/>
          </a:prstGeom>
          <a:noFill/>
          <a:ln/>
        </p:spPr>
        <p:txBody>
          <a:bodyPr wrap="none" lIns="0" tIns="0" rIns="0" bIns="0" rtlCol="0" anchor="t"/>
          <a:lstStyle/>
          <a:p>
            <a:pPr marL="0" indent="0">
              <a:lnSpc>
                <a:spcPts val="2650"/>
              </a:lnSpc>
              <a:buNone/>
            </a:pPr>
            <a:r>
              <a:rPr lang="en-US" sz="2150" b="1" dirty="0">
                <a:solidFill>
                  <a:srgbClr val="3B4540"/>
                </a:solidFill>
                <a:latin typeface="Fraunces Extra Bold" pitchFamily="34" charset="0"/>
                <a:ea typeface="Fraunces Extra Bold" pitchFamily="34" charset="-122"/>
                <a:cs typeface="Fraunces Extra Bold" pitchFamily="34" charset="-120"/>
              </a:rPr>
              <a:t>Sai Krishna</a:t>
            </a:r>
            <a:endParaRPr lang="en-US" sz="2150" dirty="0"/>
          </a:p>
        </p:txBody>
      </p:sp>
      <p:sp>
        <p:nvSpPr>
          <p:cNvPr id="3" name="Text 1"/>
          <p:cNvSpPr/>
          <p:nvPr/>
        </p:nvSpPr>
        <p:spPr>
          <a:xfrm>
            <a:off x="639366" y="1229678"/>
            <a:ext cx="13351669" cy="1169670"/>
          </a:xfrm>
          <a:prstGeom prst="rect">
            <a:avLst/>
          </a:prstGeom>
          <a:noFill/>
          <a:ln/>
        </p:spPr>
        <p:txBody>
          <a:bodyPr wrap="square" lIns="0" tIns="0" rIns="0" bIns="0" rtlCol="0" anchor="t"/>
          <a:lstStyle/>
          <a:p>
            <a:pPr marL="0" indent="0">
              <a:lnSpc>
                <a:spcPts val="2300"/>
              </a:lnSpc>
              <a:buNone/>
            </a:pPr>
            <a:r>
              <a:rPr lang="en-US" sz="1400" b="1" dirty="0">
                <a:solidFill>
                  <a:srgbClr val="405449"/>
                </a:solidFill>
                <a:latin typeface="Nobile" pitchFamily="34" charset="0"/>
                <a:ea typeface="Nobile" pitchFamily="34" charset="-122"/>
                <a:cs typeface="Nobile" pitchFamily="34" charset="-120"/>
              </a:rPr>
              <a:t>Task: Clustering Algorithms</a:t>
            </a:r>
            <a:r>
              <a:rPr lang="en-US" sz="1400" dirty="0">
                <a:solidFill>
                  <a:srgbClr val="405449"/>
                </a:solidFill>
                <a:latin typeface="Nobile" pitchFamily="34" charset="0"/>
                <a:ea typeface="Nobile" pitchFamily="34" charset="-122"/>
                <a:cs typeface="Nobile" pitchFamily="34" charset="-120"/>
              </a:rPr>
              <a:t>
Sai Krishna Task: Clustering Algorithms and Code Implementation Sai Krishna was in charge of implementing clustering algorithms, focusing on K-means and DBSCAN. He applied similar logic as Naganna for coding, ensuring that the clustering scripts were modular and portable. By setting up paths with a ./foldername structure, Sai Krishna made sure the clustering code could be executed seamlessly on any laptop without requiring reconfiguration.</a:t>
            </a:r>
            <a:endParaRPr lang="en-US" sz="1400" dirty="0"/>
          </a:p>
        </p:txBody>
      </p:sp>
      <p:sp>
        <p:nvSpPr>
          <p:cNvPr id="4" name="Text 2"/>
          <p:cNvSpPr/>
          <p:nvPr/>
        </p:nvSpPr>
        <p:spPr>
          <a:xfrm>
            <a:off x="639366" y="2604849"/>
            <a:ext cx="13351669" cy="584835"/>
          </a:xfrm>
          <a:prstGeom prst="rect">
            <a:avLst/>
          </a:prstGeom>
          <a:noFill/>
          <a:ln/>
        </p:spPr>
        <p:txBody>
          <a:bodyPr wrap="square" lIns="0" tIns="0" rIns="0" bIns="0" rtlCol="0" anchor="t"/>
          <a:lstStyle/>
          <a:p>
            <a:pPr marL="0" indent="0">
              <a:lnSpc>
                <a:spcPts val="2300"/>
              </a:lnSpc>
              <a:buNone/>
            </a:pPr>
            <a:r>
              <a:rPr lang="en-US" sz="1400" dirty="0">
                <a:solidFill>
                  <a:srgbClr val="405449"/>
                </a:solidFill>
                <a:latin typeface="Nobile" pitchFamily="34" charset="0"/>
                <a:ea typeface="Nobile" pitchFamily="34" charset="-122"/>
                <a:cs typeface="Nobile" pitchFamily="34" charset="-120"/>
              </a:rPr>
              <a:t>To evaluate clustering quality, Sai Krishna used metrics like the Adjusted Rand Index (ARI), ensuring a thorough assessment of the models' ability to group data effectively. His work contributed to understanding the structure and patterns within the dataset, complementing the classification models.</a:t>
            </a:r>
            <a:endParaRPr lang="en-US" sz="1400" dirty="0"/>
          </a:p>
        </p:txBody>
      </p:sp>
      <p:sp>
        <p:nvSpPr>
          <p:cNvPr id="5" name="Text 3"/>
          <p:cNvSpPr/>
          <p:nvPr/>
        </p:nvSpPr>
        <p:spPr>
          <a:xfrm>
            <a:off x="639366" y="3463647"/>
            <a:ext cx="2740462" cy="342543"/>
          </a:xfrm>
          <a:prstGeom prst="rect">
            <a:avLst/>
          </a:prstGeom>
          <a:noFill/>
          <a:ln/>
        </p:spPr>
        <p:txBody>
          <a:bodyPr wrap="none" lIns="0" tIns="0" rIns="0" bIns="0" rtlCol="0" anchor="t"/>
          <a:lstStyle/>
          <a:p>
            <a:pPr marL="0" indent="0">
              <a:lnSpc>
                <a:spcPts val="2650"/>
              </a:lnSpc>
              <a:buNone/>
            </a:pPr>
            <a:r>
              <a:rPr lang="en-US" sz="2150" b="1" dirty="0">
                <a:solidFill>
                  <a:srgbClr val="3B4540"/>
                </a:solidFill>
                <a:latin typeface="Fraunces Extra Bold" pitchFamily="34" charset="0"/>
                <a:ea typeface="Fraunces Extra Bold" pitchFamily="34" charset="-122"/>
                <a:cs typeface="Fraunces Extra Bold" pitchFamily="34" charset="-120"/>
              </a:rPr>
              <a:t>Bhargav</a:t>
            </a:r>
            <a:endParaRPr lang="en-US" sz="2150" dirty="0"/>
          </a:p>
        </p:txBody>
      </p:sp>
      <p:sp>
        <p:nvSpPr>
          <p:cNvPr id="6" name="Text 4"/>
          <p:cNvSpPr/>
          <p:nvPr/>
        </p:nvSpPr>
        <p:spPr>
          <a:xfrm>
            <a:off x="639366" y="4080153"/>
            <a:ext cx="13351669" cy="1462088"/>
          </a:xfrm>
          <a:prstGeom prst="rect">
            <a:avLst/>
          </a:prstGeom>
          <a:noFill/>
          <a:ln/>
        </p:spPr>
        <p:txBody>
          <a:bodyPr wrap="square" lIns="0" tIns="0" rIns="0" bIns="0" rtlCol="0" anchor="t"/>
          <a:lstStyle/>
          <a:p>
            <a:pPr marL="0" indent="0">
              <a:lnSpc>
                <a:spcPts val="2300"/>
              </a:lnSpc>
              <a:buNone/>
            </a:pPr>
            <a:r>
              <a:rPr lang="en-US" sz="1400" b="1" dirty="0">
                <a:solidFill>
                  <a:srgbClr val="405449"/>
                </a:solidFill>
                <a:latin typeface="Nobile" pitchFamily="34" charset="0"/>
                <a:ea typeface="Nobile" pitchFamily="34" charset="-122"/>
                <a:cs typeface="Nobile" pitchFamily="34" charset="-120"/>
              </a:rPr>
              <a:t>Task: Visualization and Reporting</a:t>
            </a:r>
            <a:r>
              <a:rPr lang="en-US" sz="1400" dirty="0">
                <a:solidFill>
                  <a:srgbClr val="405449"/>
                </a:solidFill>
                <a:latin typeface="Nobile" pitchFamily="34" charset="0"/>
                <a:ea typeface="Nobile" pitchFamily="34" charset="-122"/>
                <a:cs typeface="Nobile" pitchFamily="34" charset="-120"/>
              </a:rPr>
              <a:t>
Bhargav played a critical role in visualizing the project’s results and ensuring they were communicated effectively. He designed detailed graphs and plots, including precision-recall curves, bar charts, and confusion matrices, to highlight model performance metrics like accuracy, precision, and recall. His focus was not just on accuracy but also on making these visualizations intuitive and engaging for both technical and non-technical audiences. By incorporating clear annotations and structured layouts, Bhargav ensured that the insights from the analysis were accessible and actionable.</a:t>
            </a:r>
            <a:endParaRPr lang="en-US" sz="1400" dirty="0"/>
          </a:p>
        </p:txBody>
      </p:sp>
      <p:sp>
        <p:nvSpPr>
          <p:cNvPr id="7" name="Text 5"/>
          <p:cNvSpPr/>
          <p:nvPr/>
        </p:nvSpPr>
        <p:spPr>
          <a:xfrm>
            <a:off x="639366" y="5747742"/>
            <a:ext cx="13351669" cy="1169670"/>
          </a:xfrm>
          <a:prstGeom prst="rect">
            <a:avLst/>
          </a:prstGeom>
          <a:noFill/>
          <a:ln/>
        </p:spPr>
        <p:txBody>
          <a:bodyPr wrap="square" lIns="0" tIns="0" rIns="0" bIns="0" rtlCol="0" anchor="t"/>
          <a:lstStyle/>
          <a:p>
            <a:pPr marL="0" indent="0">
              <a:lnSpc>
                <a:spcPts val="2300"/>
              </a:lnSpc>
              <a:buNone/>
            </a:pPr>
            <a:r>
              <a:rPr lang="en-US" sz="1400" dirty="0">
                <a:solidFill>
                  <a:srgbClr val="405449"/>
                </a:solidFill>
                <a:latin typeface="Nobile" pitchFamily="34" charset="0"/>
                <a:ea typeface="Nobile" pitchFamily="34" charset="-122"/>
                <a:cs typeface="Nobile" pitchFamily="34" charset="-120"/>
              </a:rPr>
              <a:t>In addition to visualization, Bhargav collaborated closely with Sai Krishna to prepare the final report and presentation. They worked together to create a cohesive narrative, ensuring the document flowed logically from problem statement to conclusions. The presentation was crafted with an emphasis on clarity, professionalism, and visual appeal, using concise points and engaging visuals to captivate the audience. Bhargav’s efforts in visualization and documentation were instrumental in effectively conveying the project’s key findings and outcomes.</a:t>
            </a:r>
            <a:endParaRPr lang="en-US" sz="1400" dirty="0"/>
          </a:p>
        </p:txBody>
      </p:sp>
      <p:sp>
        <p:nvSpPr>
          <p:cNvPr id="8" name="Text 6"/>
          <p:cNvSpPr/>
          <p:nvPr/>
        </p:nvSpPr>
        <p:spPr>
          <a:xfrm>
            <a:off x="639366" y="7122914"/>
            <a:ext cx="13351669" cy="584835"/>
          </a:xfrm>
          <a:prstGeom prst="rect">
            <a:avLst/>
          </a:prstGeom>
          <a:noFill/>
          <a:ln/>
        </p:spPr>
        <p:txBody>
          <a:bodyPr wrap="square" lIns="0" tIns="0" rIns="0" bIns="0" rtlCol="0" anchor="t"/>
          <a:lstStyle/>
          <a:p>
            <a:pPr marL="0" indent="0">
              <a:lnSpc>
                <a:spcPts val="2300"/>
              </a:lnSpc>
              <a:buNone/>
            </a:pPr>
            <a:r>
              <a:rPr lang="en-US" sz="1400" b="1" dirty="0">
                <a:solidFill>
                  <a:srgbClr val="405449"/>
                </a:solidFill>
                <a:latin typeface="Nobile" pitchFamily="34" charset="0"/>
                <a:ea typeface="Nobile" pitchFamily="34" charset="-122"/>
                <a:cs typeface="Nobile" pitchFamily="34" charset="-120"/>
              </a:rPr>
              <a:t>Regular team gatherings have been organized to facilitate in-depth discussions on our project's advancements, tackle any challenges encountered, and explore opportunities for potential improvements.</a:t>
            </a:r>
            <a:endParaRPr lang="en-US"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91952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Conclusion</a:t>
            </a:r>
            <a:endParaRPr lang="en-US" sz="4450" dirty="0"/>
          </a:p>
        </p:txBody>
      </p:sp>
      <p:sp>
        <p:nvSpPr>
          <p:cNvPr id="3" name="Text 1"/>
          <p:cNvSpPr/>
          <p:nvPr/>
        </p:nvSpPr>
        <p:spPr>
          <a:xfrm>
            <a:off x="793790" y="2081927"/>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In this project, we implemented and evaluated multiple machine learning models for image-based classification using the PlantVillage dataset. Key models like K-Nearest Neighbors, Decision Trees, Random Forests, Logistic Regression, and Naive Bayes were employed, demonstrating varying performance in terms of accuracy and precision. Clustering techniques such as K-Means and DBSCAN were also explored for unsupervised learning. Among the methods, K-Nearest Neighbors showed the best results, achieving high accuracy and F1-scores.</a:t>
            </a:r>
            <a:endParaRPr lang="en-US" sz="1750" dirty="0"/>
          </a:p>
        </p:txBody>
      </p:sp>
      <p:sp>
        <p:nvSpPr>
          <p:cNvPr id="4" name="Text 2"/>
          <p:cNvSpPr/>
          <p:nvPr/>
        </p:nvSpPr>
        <p:spPr>
          <a:xfrm>
            <a:off x="793790" y="4151590"/>
            <a:ext cx="13042821" cy="1814513"/>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Additionally, feature extraction techniques such as color histograms and Local Binary Patterns (LBP) were analyzed for their impact on model performance. The color histogram approach yielded an accuracy of 85% with K-Nearest Neighbors, significantly outperforming the LBP approach, which achieved 52% accuracy with the same classifier. This result emphasizes the importance of selecting appropriate feature extraction techniques tailored to the dataset and classification task.</a:t>
            </a:r>
            <a:endParaRPr lang="en-US" sz="1750" dirty="0"/>
          </a:p>
        </p:txBody>
      </p:sp>
      <p:sp>
        <p:nvSpPr>
          <p:cNvPr id="5" name="Text 3"/>
          <p:cNvSpPr/>
          <p:nvPr/>
        </p:nvSpPr>
        <p:spPr>
          <a:xfrm>
            <a:off x="793790" y="6221254"/>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Overall, the project highlights the crucial role of feature extraction and data preprocessing in achieving reliable outcomes. This comprehensive approach provides insights into the strengths and limitations of various algorithms and techniques for agricultural disease detection tasks.</a:t>
            </a:r>
            <a:endParaRPr lang="en-US" sz="175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760351"/>
            <a:ext cx="8134469"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                                      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2569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Meet the Team</a:t>
            </a:r>
            <a:endParaRPr lang="en-US" sz="4450" dirty="0"/>
          </a:p>
        </p:txBody>
      </p:sp>
      <p:sp>
        <p:nvSpPr>
          <p:cNvPr id="3" name="Text 1"/>
          <p:cNvSpPr/>
          <p:nvPr/>
        </p:nvSpPr>
        <p:spPr>
          <a:xfrm>
            <a:off x="793790" y="4001453"/>
            <a:ext cx="2845594" cy="708660"/>
          </a:xfrm>
          <a:prstGeom prst="rect">
            <a:avLst/>
          </a:prstGeom>
          <a:noFill/>
          <a:ln/>
        </p:spPr>
        <p:txBody>
          <a:bodyPr wrap="squar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NAGANNA DORA SASTRY</a:t>
            </a:r>
            <a:endParaRPr lang="en-US" sz="2200" dirty="0"/>
          </a:p>
        </p:txBody>
      </p:sp>
      <p:sp>
        <p:nvSpPr>
          <p:cNvPr id="4" name="Text 2"/>
          <p:cNvSpPr/>
          <p:nvPr/>
        </p:nvSpPr>
        <p:spPr>
          <a:xfrm>
            <a:off x="793790" y="4936927"/>
            <a:ext cx="2845594"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S20220020298</a:t>
            </a:r>
            <a:endParaRPr lang="en-US" sz="1750" dirty="0"/>
          </a:p>
        </p:txBody>
      </p:sp>
      <p:sp>
        <p:nvSpPr>
          <p:cNvPr id="5" name="Text 3"/>
          <p:cNvSpPr/>
          <p:nvPr/>
        </p:nvSpPr>
        <p:spPr>
          <a:xfrm>
            <a:off x="4200406" y="400145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SAI KRISHNA</a:t>
            </a:r>
            <a:endParaRPr lang="en-US" sz="2200" dirty="0"/>
          </a:p>
        </p:txBody>
      </p:sp>
      <p:sp>
        <p:nvSpPr>
          <p:cNvPr id="6" name="Text 4"/>
          <p:cNvSpPr/>
          <p:nvPr/>
        </p:nvSpPr>
        <p:spPr>
          <a:xfrm>
            <a:off x="4200406" y="4582597"/>
            <a:ext cx="2845594"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S20220020273</a:t>
            </a:r>
            <a:endParaRPr lang="en-US" sz="1750" dirty="0"/>
          </a:p>
        </p:txBody>
      </p:sp>
      <p:sp>
        <p:nvSpPr>
          <p:cNvPr id="7" name="Text 5"/>
          <p:cNvSpPr/>
          <p:nvPr/>
        </p:nvSpPr>
        <p:spPr>
          <a:xfrm>
            <a:off x="7607022" y="400145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BHARGAV</a:t>
            </a:r>
            <a:endParaRPr lang="en-US" sz="2200" dirty="0"/>
          </a:p>
        </p:txBody>
      </p:sp>
      <p:sp>
        <p:nvSpPr>
          <p:cNvPr id="8" name="Text 6"/>
          <p:cNvSpPr/>
          <p:nvPr/>
        </p:nvSpPr>
        <p:spPr>
          <a:xfrm>
            <a:off x="7607022" y="4582597"/>
            <a:ext cx="2845594"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S20220020313</a:t>
            </a:r>
            <a:endParaRPr lang="en-US" sz="1750" dirty="0"/>
          </a:p>
        </p:txBody>
      </p:sp>
      <p:sp>
        <p:nvSpPr>
          <p:cNvPr id="9" name="Text 7"/>
          <p:cNvSpPr/>
          <p:nvPr/>
        </p:nvSpPr>
        <p:spPr>
          <a:xfrm>
            <a:off x="11013638" y="3978712"/>
            <a:ext cx="2845594" cy="362903"/>
          </a:xfrm>
          <a:prstGeom prst="rect">
            <a:avLst/>
          </a:prstGeom>
          <a:noFill/>
          <a:ln/>
        </p:spPr>
        <p:txBody>
          <a:bodyPr wrap="none" lIns="0" tIns="0" rIns="0" bIns="0" rtlCol="0" anchor="t"/>
          <a:lstStyle/>
          <a:p>
            <a:pPr marL="0" indent="0">
              <a:lnSpc>
                <a:spcPts val="2850"/>
              </a:lnSpc>
              <a:buNone/>
            </a:pPr>
            <a:r>
              <a:rPr lang="en-US" sz="1750" b="1" dirty="0">
                <a:solidFill>
                  <a:srgbClr val="405449"/>
                </a:solidFill>
                <a:latin typeface="Nobile" pitchFamily="34" charset="0"/>
                <a:ea typeface="Nobile" pitchFamily="34" charset="-122"/>
                <a:cs typeface="Nobile" pitchFamily="34" charset="-120"/>
              </a:rPr>
              <a:t>KARTHIKEYA</a:t>
            </a:r>
            <a:endParaRPr lang="en-US" sz="1750" dirty="0"/>
          </a:p>
        </p:txBody>
      </p:sp>
      <p:sp>
        <p:nvSpPr>
          <p:cNvPr id="10" name="Text 8"/>
          <p:cNvSpPr/>
          <p:nvPr/>
        </p:nvSpPr>
        <p:spPr>
          <a:xfrm>
            <a:off x="11013638" y="4545687"/>
            <a:ext cx="2845594" cy="362903"/>
          </a:xfrm>
          <a:prstGeom prst="rect">
            <a:avLst/>
          </a:prstGeom>
          <a:noFill/>
          <a:ln/>
        </p:spPr>
        <p:txBody>
          <a:bodyPr wrap="non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S20220020252</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90749"/>
            <a:ext cx="8759785"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Introduction to Plant Diseases</a:t>
            </a:r>
            <a:endParaRPr lang="en-US" sz="4450" dirty="0"/>
          </a:p>
        </p:txBody>
      </p:sp>
      <p:sp>
        <p:nvSpPr>
          <p:cNvPr id="4" name="Shape 1"/>
          <p:cNvSpPr/>
          <p:nvPr/>
        </p:nvSpPr>
        <p:spPr>
          <a:xfrm>
            <a:off x="793790" y="5394841"/>
            <a:ext cx="510302" cy="510302"/>
          </a:xfrm>
          <a:prstGeom prst="roundRect">
            <a:avLst>
              <a:gd name="adj" fmla="val 40005"/>
            </a:avLst>
          </a:prstGeom>
          <a:solidFill>
            <a:srgbClr val="E8F3E8"/>
          </a:solidFill>
          <a:ln/>
        </p:spPr>
      </p:sp>
      <p:sp>
        <p:nvSpPr>
          <p:cNvPr id="5" name="Text 2"/>
          <p:cNvSpPr/>
          <p:nvPr/>
        </p:nvSpPr>
        <p:spPr>
          <a:xfrm>
            <a:off x="964049" y="5479852"/>
            <a:ext cx="169783"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1530906" y="539484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Causes</a:t>
            </a:r>
            <a:endParaRPr lang="en-US" sz="2200" dirty="0"/>
          </a:p>
        </p:txBody>
      </p:sp>
      <p:sp>
        <p:nvSpPr>
          <p:cNvPr id="7" name="Text 4"/>
          <p:cNvSpPr/>
          <p:nvPr/>
        </p:nvSpPr>
        <p:spPr>
          <a:xfrm>
            <a:off x="1530906" y="5885259"/>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Plant diseases can be caused by fungi, bacteria, viruses, or environmental stress.</a:t>
            </a:r>
            <a:endParaRPr lang="en-US" sz="1750" dirty="0"/>
          </a:p>
        </p:txBody>
      </p:sp>
      <p:sp>
        <p:nvSpPr>
          <p:cNvPr id="8" name="Shape 5"/>
          <p:cNvSpPr/>
          <p:nvPr/>
        </p:nvSpPr>
        <p:spPr>
          <a:xfrm>
            <a:off x="5216962" y="5394841"/>
            <a:ext cx="510302" cy="510302"/>
          </a:xfrm>
          <a:prstGeom prst="roundRect">
            <a:avLst>
              <a:gd name="adj" fmla="val 40005"/>
            </a:avLst>
          </a:prstGeom>
          <a:solidFill>
            <a:srgbClr val="E8F3E8"/>
          </a:solidFill>
          <a:ln/>
        </p:spPr>
      </p:sp>
      <p:sp>
        <p:nvSpPr>
          <p:cNvPr id="9" name="Text 6"/>
          <p:cNvSpPr/>
          <p:nvPr/>
        </p:nvSpPr>
        <p:spPr>
          <a:xfrm>
            <a:off x="5360908" y="5479852"/>
            <a:ext cx="222409"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0" name="Text 7"/>
          <p:cNvSpPr/>
          <p:nvPr/>
        </p:nvSpPr>
        <p:spPr>
          <a:xfrm>
            <a:off x="5954078" y="539484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Impact</a:t>
            </a:r>
            <a:endParaRPr lang="en-US" sz="2200" dirty="0"/>
          </a:p>
        </p:txBody>
      </p:sp>
      <p:sp>
        <p:nvSpPr>
          <p:cNvPr id="11" name="Text 8"/>
          <p:cNvSpPr/>
          <p:nvPr/>
        </p:nvSpPr>
        <p:spPr>
          <a:xfrm>
            <a:off x="5954078" y="5885259"/>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Diseases can lead to reduced yields, quality issues, and even complete crop failure.</a:t>
            </a:r>
            <a:endParaRPr lang="en-US" sz="1750" dirty="0"/>
          </a:p>
        </p:txBody>
      </p:sp>
      <p:sp>
        <p:nvSpPr>
          <p:cNvPr id="12" name="Shape 9"/>
          <p:cNvSpPr/>
          <p:nvPr/>
        </p:nvSpPr>
        <p:spPr>
          <a:xfrm>
            <a:off x="9640133" y="5394841"/>
            <a:ext cx="510302" cy="510302"/>
          </a:xfrm>
          <a:prstGeom prst="roundRect">
            <a:avLst>
              <a:gd name="adj" fmla="val 40005"/>
            </a:avLst>
          </a:prstGeom>
          <a:solidFill>
            <a:srgbClr val="E8F3E8"/>
          </a:solidFill>
          <a:ln/>
        </p:spPr>
      </p:sp>
      <p:sp>
        <p:nvSpPr>
          <p:cNvPr id="13" name="Text 10"/>
          <p:cNvSpPr/>
          <p:nvPr/>
        </p:nvSpPr>
        <p:spPr>
          <a:xfrm>
            <a:off x="9792533" y="5479852"/>
            <a:ext cx="205502" cy="34028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4" name="Text 11"/>
          <p:cNvSpPr/>
          <p:nvPr/>
        </p:nvSpPr>
        <p:spPr>
          <a:xfrm>
            <a:off x="10377249" y="539484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Early Detection</a:t>
            </a:r>
            <a:endParaRPr lang="en-US" sz="2200" dirty="0"/>
          </a:p>
        </p:txBody>
      </p:sp>
      <p:sp>
        <p:nvSpPr>
          <p:cNvPr id="15" name="Text 12"/>
          <p:cNvSpPr/>
          <p:nvPr/>
        </p:nvSpPr>
        <p:spPr>
          <a:xfrm>
            <a:off x="10377249" y="5885259"/>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Timely identification is key to implementing effective management strategies.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9779"/>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Common Plant Diseases and Symptoms</a:t>
            </a:r>
            <a:endParaRPr lang="en-US" sz="4450" dirty="0"/>
          </a:p>
        </p:txBody>
      </p:sp>
      <p:sp>
        <p:nvSpPr>
          <p:cNvPr id="4" name="Shape 1"/>
          <p:cNvSpPr/>
          <p:nvPr/>
        </p:nvSpPr>
        <p:spPr>
          <a:xfrm>
            <a:off x="793790" y="2847499"/>
            <a:ext cx="3664863" cy="2032754"/>
          </a:xfrm>
          <a:prstGeom prst="roundRect">
            <a:avLst>
              <a:gd name="adj" fmla="val 10043"/>
            </a:avLst>
          </a:prstGeom>
          <a:solidFill>
            <a:srgbClr val="E8F3E8"/>
          </a:solidFill>
          <a:ln/>
        </p:spPr>
      </p:sp>
      <p:sp>
        <p:nvSpPr>
          <p:cNvPr id="5" name="Text 2"/>
          <p:cNvSpPr/>
          <p:nvPr/>
        </p:nvSpPr>
        <p:spPr>
          <a:xfrm>
            <a:off x="1020604" y="30743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Powdery Mildew</a:t>
            </a:r>
            <a:endParaRPr lang="en-US" sz="2200" dirty="0"/>
          </a:p>
        </p:txBody>
      </p:sp>
      <p:sp>
        <p:nvSpPr>
          <p:cNvPr id="6" name="Text 3"/>
          <p:cNvSpPr/>
          <p:nvPr/>
        </p:nvSpPr>
        <p:spPr>
          <a:xfrm>
            <a:off x="1020604" y="3564731"/>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White, powdery growth on leaves and stems.</a:t>
            </a:r>
            <a:endParaRPr lang="en-US" sz="1750" dirty="0"/>
          </a:p>
        </p:txBody>
      </p:sp>
      <p:sp>
        <p:nvSpPr>
          <p:cNvPr id="7" name="Shape 4"/>
          <p:cNvSpPr/>
          <p:nvPr/>
        </p:nvSpPr>
        <p:spPr>
          <a:xfrm>
            <a:off x="4685467" y="2847499"/>
            <a:ext cx="3664863" cy="2032754"/>
          </a:xfrm>
          <a:prstGeom prst="roundRect">
            <a:avLst>
              <a:gd name="adj" fmla="val 10043"/>
            </a:avLst>
          </a:prstGeom>
          <a:solidFill>
            <a:srgbClr val="E8F3E8"/>
          </a:solidFill>
          <a:ln/>
        </p:spPr>
      </p:sp>
      <p:sp>
        <p:nvSpPr>
          <p:cNvPr id="8" name="Text 5"/>
          <p:cNvSpPr/>
          <p:nvPr/>
        </p:nvSpPr>
        <p:spPr>
          <a:xfrm>
            <a:off x="4912281" y="30743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Leaf Spot</a:t>
            </a:r>
            <a:endParaRPr lang="en-US" sz="2200" dirty="0"/>
          </a:p>
        </p:txBody>
      </p:sp>
      <p:sp>
        <p:nvSpPr>
          <p:cNvPr id="9" name="Text 6"/>
          <p:cNvSpPr/>
          <p:nvPr/>
        </p:nvSpPr>
        <p:spPr>
          <a:xfrm>
            <a:off x="4912281" y="3564731"/>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Circular or irregular spots on leaves, often with a distinctive color.</a:t>
            </a:r>
            <a:endParaRPr lang="en-US" sz="1750" dirty="0"/>
          </a:p>
        </p:txBody>
      </p:sp>
      <p:sp>
        <p:nvSpPr>
          <p:cNvPr id="10" name="Shape 7"/>
          <p:cNvSpPr/>
          <p:nvPr/>
        </p:nvSpPr>
        <p:spPr>
          <a:xfrm>
            <a:off x="793790" y="5107067"/>
            <a:ext cx="3664863" cy="2032754"/>
          </a:xfrm>
          <a:prstGeom prst="roundRect">
            <a:avLst>
              <a:gd name="adj" fmla="val 10043"/>
            </a:avLst>
          </a:prstGeom>
          <a:solidFill>
            <a:srgbClr val="E8F3E8"/>
          </a:solidFill>
          <a:ln/>
        </p:spPr>
      </p:sp>
      <p:sp>
        <p:nvSpPr>
          <p:cNvPr id="11" name="Text 8"/>
          <p:cNvSpPr/>
          <p:nvPr/>
        </p:nvSpPr>
        <p:spPr>
          <a:xfrm>
            <a:off x="1020604" y="533388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Rust</a:t>
            </a:r>
            <a:endParaRPr lang="en-US" sz="2200" dirty="0"/>
          </a:p>
        </p:txBody>
      </p:sp>
      <p:sp>
        <p:nvSpPr>
          <p:cNvPr id="12" name="Text 9"/>
          <p:cNvSpPr/>
          <p:nvPr/>
        </p:nvSpPr>
        <p:spPr>
          <a:xfrm>
            <a:off x="1020604" y="5824299"/>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Orange, red, or brown pustules on leaves and stems.</a:t>
            </a:r>
            <a:endParaRPr lang="en-US" sz="1750" dirty="0"/>
          </a:p>
        </p:txBody>
      </p:sp>
      <p:sp>
        <p:nvSpPr>
          <p:cNvPr id="13" name="Shape 10"/>
          <p:cNvSpPr/>
          <p:nvPr/>
        </p:nvSpPr>
        <p:spPr>
          <a:xfrm>
            <a:off x="4685467" y="5107067"/>
            <a:ext cx="3664863" cy="2032754"/>
          </a:xfrm>
          <a:prstGeom prst="roundRect">
            <a:avLst>
              <a:gd name="adj" fmla="val 10043"/>
            </a:avLst>
          </a:prstGeom>
          <a:solidFill>
            <a:srgbClr val="E8F3E8"/>
          </a:solidFill>
          <a:ln/>
        </p:spPr>
      </p:sp>
      <p:sp>
        <p:nvSpPr>
          <p:cNvPr id="14" name="Text 11"/>
          <p:cNvSpPr/>
          <p:nvPr/>
        </p:nvSpPr>
        <p:spPr>
          <a:xfrm>
            <a:off x="4912281" y="533388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Wilt</a:t>
            </a:r>
            <a:endParaRPr lang="en-US" sz="2200" dirty="0"/>
          </a:p>
        </p:txBody>
      </p:sp>
      <p:sp>
        <p:nvSpPr>
          <p:cNvPr id="15" name="Text 12"/>
          <p:cNvSpPr/>
          <p:nvPr/>
        </p:nvSpPr>
        <p:spPr>
          <a:xfrm>
            <a:off x="4912281" y="5824299"/>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Drooping, wilting, and yellowing of leaves.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60784" y="441841"/>
            <a:ext cx="4807744" cy="500777"/>
          </a:xfrm>
          <a:prstGeom prst="rect">
            <a:avLst/>
          </a:prstGeom>
          <a:noFill/>
          <a:ln/>
        </p:spPr>
        <p:txBody>
          <a:bodyPr wrap="none" lIns="0" tIns="0" rIns="0" bIns="0" rtlCol="0" anchor="t"/>
          <a:lstStyle/>
          <a:p>
            <a:pPr marL="0" indent="0">
              <a:lnSpc>
                <a:spcPts val="3900"/>
              </a:lnSpc>
              <a:buNone/>
            </a:pPr>
            <a:r>
              <a:rPr lang="en-US" sz="3150" b="1" dirty="0">
                <a:solidFill>
                  <a:srgbClr val="3B4540"/>
                </a:solidFill>
                <a:latin typeface="Fraunces Extra Bold" pitchFamily="34" charset="0"/>
                <a:ea typeface="Fraunces Extra Bold" pitchFamily="34" charset="-122"/>
                <a:cs typeface="Fraunces Extra Bold" pitchFamily="34" charset="-120"/>
              </a:rPr>
              <a:t>INPUT DATA SAMPLES</a:t>
            </a:r>
            <a:endParaRPr lang="en-US" sz="3150" dirty="0"/>
          </a:p>
        </p:txBody>
      </p:sp>
      <p:pic>
        <p:nvPicPr>
          <p:cNvPr id="3" name="Image 0" descr="preencoded.png"/>
          <p:cNvPicPr>
            <a:picLocks noChangeAspect="1"/>
          </p:cNvPicPr>
          <p:nvPr/>
        </p:nvPicPr>
        <p:blipFill>
          <a:blip r:embed="rId3"/>
          <a:stretch>
            <a:fillRect/>
          </a:stretch>
        </p:blipFill>
        <p:spPr>
          <a:xfrm>
            <a:off x="568404" y="1368385"/>
            <a:ext cx="2002988" cy="2002988"/>
          </a:xfrm>
          <a:prstGeom prst="rect">
            <a:avLst/>
          </a:prstGeom>
        </p:spPr>
      </p:pic>
      <p:pic>
        <p:nvPicPr>
          <p:cNvPr id="4" name="Image 1" descr="preencoded.png"/>
          <p:cNvPicPr>
            <a:picLocks noChangeAspect="1"/>
          </p:cNvPicPr>
          <p:nvPr/>
        </p:nvPicPr>
        <p:blipFill>
          <a:blip r:embed="rId4"/>
          <a:stretch>
            <a:fillRect/>
          </a:stretch>
        </p:blipFill>
        <p:spPr>
          <a:xfrm>
            <a:off x="2699504" y="1368385"/>
            <a:ext cx="2002988" cy="2002988"/>
          </a:xfrm>
          <a:prstGeom prst="rect">
            <a:avLst/>
          </a:prstGeom>
        </p:spPr>
      </p:pic>
      <p:pic>
        <p:nvPicPr>
          <p:cNvPr id="5" name="Image 2" descr="preencoded.png"/>
          <p:cNvPicPr>
            <a:picLocks noChangeAspect="1"/>
          </p:cNvPicPr>
          <p:nvPr/>
        </p:nvPicPr>
        <p:blipFill>
          <a:blip r:embed="rId5"/>
          <a:stretch>
            <a:fillRect/>
          </a:stretch>
        </p:blipFill>
        <p:spPr>
          <a:xfrm>
            <a:off x="4830604" y="1368385"/>
            <a:ext cx="2002988" cy="2002988"/>
          </a:xfrm>
          <a:prstGeom prst="rect">
            <a:avLst/>
          </a:prstGeom>
        </p:spPr>
      </p:pic>
      <p:pic>
        <p:nvPicPr>
          <p:cNvPr id="6" name="Image 3" descr="preencoded.png"/>
          <p:cNvPicPr>
            <a:picLocks noChangeAspect="1"/>
          </p:cNvPicPr>
          <p:nvPr/>
        </p:nvPicPr>
        <p:blipFill>
          <a:blip r:embed="rId6"/>
          <a:stretch>
            <a:fillRect/>
          </a:stretch>
        </p:blipFill>
        <p:spPr>
          <a:xfrm>
            <a:off x="6961703" y="1368385"/>
            <a:ext cx="2002988" cy="2002988"/>
          </a:xfrm>
          <a:prstGeom prst="rect">
            <a:avLst/>
          </a:prstGeom>
        </p:spPr>
      </p:pic>
      <p:pic>
        <p:nvPicPr>
          <p:cNvPr id="7" name="Image 4" descr="preencoded.png"/>
          <p:cNvPicPr>
            <a:picLocks noChangeAspect="1"/>
          </p:cNvPicPr>
          <p:nvPr/>
        </p:nvPicPr>
        <p:blipFill>
          <a:blip r:embed="rId7"/>
          <a:stretch>
            <a:fillRect/>
          </a:stretch>
        </p:blipFill>
        <p:spPr>
          <a:xfrm>
            <a:off x="9092803" y="1368385"/>
            <a:ext cx="2002988" cy="2002988"/>
          </a:xfrm>
          <a:prstGeom prst="rect">
            <a:avLst/>
          </a:prstGeom>
        </p:spPr>
      </p:pic>
      <p:pic>
        <p:nvPicPr>
          <p:cNvPr id="8" name="Image 5" descr="preencoded.png"/>
          <p:cNvPicPr>
            <a:picLocks noChangeAspect="1"/>
          </p:cNvPicPr>
          <p:nvPr/>
        </p:nvPicPr>
        <p:blipFill>
          <a:blip r:embed="rId8"/>
          <a:stretch>
            <a:fillRect/>
          </a:stretch>
        </p:blipFill>
        <p:spPr>
          <a:xfrm>
            <a:off x="11223903" y="1368385"/>
            <a:ext cx="2002988" cy="2002988"/>
          </a:xfrm>
          <a:prstGeom prst="rect">
            <a:avLst/>
          </a:prstGeom>
        </p:spPr>
      </p:pic>
      <p:pic>
        <p:nvPicPr>
          <p:cNvPr id="9" name="Image 6" descr="preencoded.png"/>
          <p:cNvPicPr>
            <a:picLocks noChangeAspect="1"/>
          </p:cNvPicPr>
          <p:nvPr/>
        </p:nvPicPr>
        <p:blipFill>
          <a:blip r:embed="rId9"/>
          <a:stretch>
            <a:fillRect/>
          </a:stretch>
        </p:blipFill>
        <p:spPr>
          <a:xfrm>
            <a:off x="568404" y="3499485"/>
            <a:ext cx="2002988" cy="2002988"/>
          </a:xfrm>
          <a:prstGeom prst="rect">
            <a:avLst/>
          </a:prstGeom>
        </p:spPr>
      </p:pic>
      <p:pic>
        <p:nvPicPr>
          <p:cNvPr id="10" name="Image 7" descr="preencoded.png"/>
          <p:cNvPicPr>
            <a:picLocks noChangeAspect="1"/>
          </p:cNvPicPr>
          <p:nvPr/>
        </p:nvPicPr>
        <p:blipFill>
          <a:blip r:embed="rId10"/>
          <a:stretch>
            <a:fillRect/>
          </a:stretch>
        </p:blipFill>
        <p:spPr>
          <a:xfrm>
            <a:off x="2699504" y="3499485"/>
            <a:ext cx="2002988" cy="2002988"/>
          </a:xfrm>
          <a:prstGeom prst="rect">
            <a:avLst/>
          </a:prstGeom>
        </p:spPr>
      </p:pic>
      <p:pic>
        <p:nvPicPr>
          <p:cNvPr id="11" name="Image 8" descr="preencoded.png"/>
          <p:cNvPicPr>
            <a:picLocks noChangeAspect="1"/>
          </p:cNvPicPr>
          <p:nvPr/>
        </p:nvPicPr>
        <p:blipFill>
          <a:blip r:embed="rId11"/>
          <a:stretch>
            <a:fillRect/>
          </a:stretch>
        </p:blipFill>
        <p:spPr>
          <a:xfrm>
            <a:off x="4830604" y="3499485"/>
            <a:ext cx="2002988" cy="2002988"/>
          </a:xfrm>
          <a:prstGeom prst="rect">
            <a:avLst/>
          </a:prstGeom>
        </p:spPr>
      </p:pic>
      <p:pic>
        <p:nvPicPr>
          <p:cNvPr id="12" name="Image 9" descr="preencoded.png"/>
          <p:cNvPicPr>
            <a:picLocks noChangeAspect="1"/>
          </p:cNvPicPr>
          <p:nvPr/>
        </p:nvPicPr>
        <p:blipFill>
          <a:blip r:embed="rId12"/>
          <a:stretch>
            <a:fillRect/>
          </a:stretch>
        </p:blipFill>
        <p:spPr>
          <a:xfrm>
            <a:off x="6961703" y="3499485"/>
            <a:ext cx="2002988" cy="2002988"/>
          </a:xfrm>
          <a:prstGeom prst="rect">
            <a:avLst/>
          </a:prstGeom>
        </p:spPr>
      </p:pic>
      <p:pic>
        <p:nvPicPr>
          <p:cNvPr id="13" name="Image 10" descr="preencoded.png"/>
          <p:cNvPicPr>
            <a:picLocks noChangeAspect="1"/>
          </p:cNvPicPr>
          <p:nvPr/>
        </p:nvPicPr>
        <p:blipFill>
          <a:blip r:embed="rId13"/>
          <a:stretch>
            <a:fillRect/>
          </a:stretch>
        </p:blipFill>
        <p:spPr>
          <a:xfrm>
            <a:off x="9092803" y="3499485"/>
            <a:ext cx="2002988" cy="2002988"/>
          </a:xfrm>
          <a:prstGeom prst="rect">
            <a:avLst/>
          </a:prstGeom>
        </p:spPr>
      </p:pic>
      <p:pic>
        <p:nvPicPr>
          <p:cNvPr id="14" name="Image 11" descr="preencoded.png"/>
          <p:cNvPicPr>
            <a:picLocks noChangeAspect="1"/>
          </p:cNvPicPr>
          <p:nvPr/>
        </p:nvPicPr>
        <p:blipFill>
          <a:blip r:embed="rId14"/>
          <a:stretch>
            <a:fillRect/>
          </a:stretch>
        </p:blipFill>
        <p:spPr>
          <a:xfrm>
            <a:off x="11223903" y="3499485"/>
            <a:ext cx="2002988" cy="2002988"/>
          </a:xfrm>
          <a:prstGeom prst="rect">
            <a:avLst/>
          </a:prstGeom>
        </p:spPr>
      </p:pic>
      <p:pic>
        <p:nvPicPr>
          <p:cNvPr id="15" name="Image 12" descr="preencoded.png"/>
          <p:cNvPicPr>
            <a:picLocks noChangeAspect="1"/>
          </p:cNvPicPr>
          <p:nvPr/>
        </p:nvPicPr>
        <p:blipFill>
          <a:blip r:embed="rId15"/>
          <a:stretch>
            <a:fillRect/>
          </a:stretch>
        </p:blipFill>
        <p:spPr>
          <a:xfrm>
            <a:off x="568404" y="5630585"/>
            <a:ext cx="2002988" cy="2002988"/>
          </a:xfrm>
          <a:prstGeom prst="rect">
            <a:avLst/>
          </a:prstGeom>
        </p:spPr>
      </p:pic>
      <p:pic>
        <p:nvPicPr>
          <p:cNvPr id="16" name="Image 13" descr="preencoded.png"/>
          <p:cNvPicPr>
            <a:picLocks noChangeAspect="1"/>
          </p:cNvPicPr>
          <p:nvPr/>
        </p:nvPicPr>
        <p:blipFill>
          <a:blip r:embed="rId16"/>
          <a:stretch>
            <a:fillRect/>
          </a:stretch>
        </p:blipFill>
        <p:spPr>
          <a:xfrm>
            <a:off x="2699504" y="5630585"/>
            <a:ext cx="2002988" cy="2002988"/>
          </a:xfrm>
          <a:prstGeom prst="rect">
            <a:avLst/>
          </a:prstGeom>
        </p:spPr>
      </p:pic>
      <p:pic>
        <p:nvPicPr>
          <p:cNvPr id="17" name="Image 14" descr="preencoded.png"/>
          <p:cNvPicPr>
            <a:picLocks noChangeAspect="1"/>
          </p:cNvPicPr>
          <p:nvPr/>
        </p:nvPicPr>
        <p:blipFill>
          <a:blip r:embed="rId17"/>
          <a:stretch>
            <a:fillRect/>
          </a:stretch>
        </p:blipFill>
        <p:spPr>
          <a:xfrm>
            <a:off x="4830604" y="5630585"/>
            <a:ext cx="2002988" cy="2002988"/>
          </a:xfrm>
          <a:prstGeom prst="rect">
            <a:avLst/>
          </a:prstGeom>
        </p:spPr>
      </p:pic>
      <p:pic>
        <p:nvPicPr>
          <p:cNvPr id="18" name="Image 15" descr="preencoded.png"/>
          <p:cNvPicPr>
            <a:picLocks noChangeAspect="1"/>
          </p:cNvPicPr>
          <p:nvPr/>
        </p:nvPicPr>
        <p:blipFill>
          <a:blip r:embed="rId18"/>
          <a:stretch>
            <a:fillRect/>
          </a:stretch>
        </p:blipFill>
        <p:spPr>
          <a:xfrm>
            <a:off x="6961703" y="5630585"/>
            <a:ext cx="2002988" cy="20029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2088" y="643295"/>
            <a:ext cx="5172670" cy="457319"/>
          </a:xfrm>
          <a:prstGeom prst="rect">
            <a:avLst/>
          </a:prstGeom>
          <a:noFill/>
          <a:ln/>
        </p:spPr>
        <p:txBody>
          <a:bodyPr wrap="none" lIns="0" tIns="0" rIns="0" bIns="0" rtlCol="0" anchor="t"/>
          <a:lstStyle/>
          <a:p>
            <a:pPr marL="0" indent="0">
              <a:lnSpc>
                <a:spcPts val="3600"/>
              </a:lnSpc>
              <a:buNone/>
            </a:pPr>
            <a:r>
              <a:rPr lang="en-US" sz="2850" b="1" dirty="0">
                <a:solidFill>
                  <a:srgbClr val="3B4540"/>
                </a:solidFill>
                <a:latin typeface="Fraunces Extra Bold" pitchFamily="34" charset="0"/>
                <a:ea typeface="Fraunces Extra Bold" pitchFamily="34" charset="-122"/>
                <a:cs typeface="Fraunces Extra Bold" pitchFamily="34" charset="-120"/>
              </a:rPr>
              <a:t> CLASSIFICATION MODELS</a:t>
            </a:r>
            <a:endParaRPr lang="en-US" sz="2850" dirty="0"/>
          </a:p>
        </p:txBody>
      </p:sp>
      <p:sp>
        <p:nvSpPr>
          <p:cNvPr id="3" name="Text 1"/>
          <p:cNvSpPr/>
          <p:nvPr/>
        </p:nvSpPr>
        <p:spPr>
          <a:xfrm>
            <a:off x="512088" y="1320046"/>
            <a:ext cx="3256121" cy="274439"/>
          </a:xfrm>
          <a:prstGeom prst="rect">
            <a:avLst/>
          </a:prstGeom>
          <a:noFill/>
          <a:ln/>
        </p:spPr>
        <p:txBody>
          <a:bodyPr wrap="none" lIns="0" tIns="0" rIns="0" bIns="0" rtlCol="0" anchor="t"/>
          <a:lstStyle/>
          <a:p>
            <a:pPr marL="0" indent="0">
              <a:lnSpc>
                <a:spcPts val="2150"/>
              </a:lnSpc>
              <a:buNone/>
            </a:pPr>
            <a:r>
              <a:rPr lang="en-US" sz="1700" b="1" dirty="0">
                <a:solidFill>
                  <a:srgbClr val="3B4540"/>
                </a:solidFill>
                <a:latin typeface="Fraunces Extra Bold" pitchFamily="34" charset="0"/>
                <a:ea typeface="Fraunces Extra Bold" pitchFamily="34" charset="-122"/>
                <a:cs typeface="Fraunces Extra Bold" pitchFamily="34" charset="-120"/>
              </a:rPr>
              <a:t>1. K-Nearest Neighbors (KNN)</a:t>
            </a:r>
            <a:endParaRPr lang="en-US" sz="1700" dirty="0"/>
          </a:p>
        </p:txBody>
      </p:sp>
      <p:sp>
        <p:nvSpPr>
          <p:cNvPr id="4" name="Text 2"/>
          <p:cNvSpPr/>
          <p:nvPr/>
        </p:nvSpPr>
        <p:spPr>
          <a:xfrm>
            <a:off x="512088" y="1813917"/>
            <a:ext cx="13606224" cy="483394"/>
          </a:xfrm>
          <a:prstGeom prst="rect">
            <a:avLst/>
          </a:prstGeom>
          <a:noFill/>
          <a:ln/>
        </p:spPr>
        <p:txBody>
          <a:bodyPr wrap="square" lIns="0" tIns="0" rIns="0" bIns="0" rtlCol="0" anchor="t"/>
          <a:lstStyle/>
          <a:p>
            <a:pPr marL="0" indent="0">
              <a:lnSpc>
                <a:spcPts val="1800"/>
              </a:lnSpc>
              <a:buNone/>
            </a:pPr>
            <a:r>
              <a:rPr lang="en-US" sz="1150" dirty="0">
                <a:solidFill>
                  <a:srgbClr val="405449"/>
                </a:solidFill>
                <a:latin typeface="Nobile" pitchFamily="34" charset="0"/>
                <a:ea typeface="Nobile" pitchFamily="34" charset="-122"/>
                <a:cs typeface="Nobile" pitchFamily="34" charset="-120"/>
              </a:rPr>
              <a:t>KNN predicts a class based on the majority label of its </a:t>
            </a:r>
            <a:r>
              <a:rPr lang="en-US" sz="1150" dirty="0">
                <a:solidFill>
                  <a:srgbClr val="405449"/>
                </a:solidFill>
                <a:highlight>
                  <a:srgbClr val="DDEEE0"/>
                </a:highlight>
                <a:latin typeface="Consolas" pitchFamily="34" charset="0"/>
                <a:ea typeface="Consolas" pitchFamily="34" charset="-122"/>
                <a:cs typeface="Consolas" pitchFamily="34" charset="-120"/>
              </a:rPr>
              <a:t>k</a:t>
            </a:r>
            <a:r>
              <a:rPr lang="en-US" sz="1150" dirty="0">
                <a:solidFill>
                  <a:srgbClr val="405449"/>
                </a:solidFill>
                <a:latin typeface="Nobile" pitchFamily="34" charset="0"/>
                <a:ea typeface="Nobile" pitchFamily="34" charset="-122"/>
                <a:cs typeface="Nobile" pitchFamily="34" charset="-120"/>
              </a:rPr>
              <a:t> nearest neighbors in the feature space. It’s simple, effective for small datasets, and sensitive to the choice of </a:t>
            </a:r>
            <a:r>
              <a:rPr lang="en-US" sz="1150" dirty="0">
                <a:solidFill>
                  <a:srgbClr val="405449"/>
                </a:solidFill>
                <a:highlight>
                  <a:srgbClr val="DDEEE0"/>
                </a:highlight>
                <a:latin typeface="Consolas" pitchFamily="34" charset="0"/>
                <a:ea typeface="Consolas" pitchFamily="34" charset="-122"/>
                <a:cs typeface="Consolas" pitchFamily="34" charset="-120"/>
              </a:rPr>
              <a:t>k</a:t>
            </a:r>
            <a:r>
              <a:rPr lang="en-US" sz="1150" dirty="0">
                <a:solidFill>
                  <a:srgbClr val="405449"/>
                </a:solidFill>
                <a:latin typeface="Nobile" pitchFamily="34" charset="0"/>
                <a:ea typeface="Nobile" pitchFamily="34" charset="-122"/>
                <a:cs typeface="Nobile" pitchFamily="34" charset="-120"/>
              </a:rPr>
              <a:t>. However, it can be computationally expensive for large datasets.</a:t>
            </a:r>
            <a:endParaRPr lang="en-US" sz="1150" dirty="0"/>
          </a:p>
        </p:txBody>
      </p:sp>
      <p:sp>
        <p:nvSpPr>
          <p:cNvPr id="5" name="Text 3"/>
          <p:cNvSpPr/>
          <p:nvPr/>
        </p:nvSpPr>
        <p:spPr>
          <a:xfrm>
            <a:off x="512088" y="2516743"/>
            <a:ext cx="2194917" cy="274439"/>
          </a:xfrm>
          <a:prstGeom prst="rect">
            <a:avLst/>
          </a:prstGeom>
          <a:noFill/>
          <a:ln/>
        </p:spPr>
        <p:txBody>
          <a:bodyPr wrap="none" lIns="0" tIns="0" rIns="0" bIns="0" rtlCol="0" anchor="t"/>
          <a:lstStyle/>
          <a:p>
            <a:pPr marL="0" indent="0">
              <a:lnSpc>
                <a:spcPts val="2150"/>
              </a:lnSpc>
              <a:buNone/>
            </a:pPr>
            <a:r>
              <a:rPr lang="en-US" sz="1700" b="1" dirty="0">
                <a:solidFill>
                  <a:srgbClr val="3B4540"/>
                </a:solidFill>
                <a:latin typeface="Fraunces Extra Bold" pitchFamily="34" charset="0"/>
                <a:ea typeface="Fraunces Extra Bold" pitchFamily="34" charset="-122"/>
                <a:cs typeface="Fraunces Extra Bold" pitchFamily="34" charset="-120"/>
              </a:rPr>
              <a:t>2. Decision Tree</a:t>
            </a:r>
            <a:endParaRPr lang="en-US" sz="1700" dirty="0"/>
          </a:p>
        </p:txBody>
      </p:sp>
      <p:sp>
        <p:nvSpPr>
          <p:cNvPr id="6" name="Text 4"/>
          <p:cNvSpPr/>
          <p:nvPr/>
        </p:nvSpPr>
        <p:spPr>
          <a:xfrm>
            <a:off x="512088" y="3010614"/>
            <a:ext cx="13606224" cy="468154"/>
          </a:xfrm>
          <a:prstGeom prst="rect">
            <a:avLst/>
          </a:prstGeom>
          <a:noFill/>
          <a:ln/>
        </p:spPr>
        <p:txBody>
          <a:bodyPr wrap="square" lIns="0" tIns="0" rIns="0" bIns="0" rtlCol="0" anchor="t"/>
          <a:lstStyle/>
          <a:p>
            <a:pPr marL="0" indent="0">
              <a:lnSpc>
                <a:spcPts val="1800"/>
              </a:lnSpc>
              <a:buNone/>
            </a:pPr>
            <a:r>
              <a:rPr lang="en-US" sz="1150" dirty="0">
                <a:solidFill>
                  <a:srgbClr val="405449"/>
                </a:solidFill>
                <a:latin typeface="Nobile" pitchFamily="34" charset="0"/>
                <a:ea typeface="Nobile" pitchFamily="34" charset="-122"/>
                <a:cs typeface="Nobile" pitchFamily="34" charset="-120"/>
              </a:rPr>
              <a:t>This model splits data into decision rules using a tree structure, where leaf nodes represent classes. It’s easy to interpret and handles non-linear decision boundaries but is prone to overfitting. Proper tuning (e.g., limiting tree depth) can improve performance.</a:t>
            </a:r>
            <a:endParaRPr lang="en-US" sz="1150" dirty="0"/>
          </a:p>
        </p:txBody>
      </p:sp>
      <p:sp>
        <p:nvSpPr>
          <p:cNvPr id="7" name="Text 5"/>
          <p:cNvSpPr/>
          <p:nvPr/>
        </p:nvSpPr>
        <p:spPr>
          <a:xfrm>
            <a:off x="512088" y="3698200"/>
            <a:ext cx="2194917" cy="274439"/>
          </a:xfrm>
          <a:prstGeom prst="rect">
            <a:avLst/>
          </a:prstGeom>
          <a:noFill/>
          <a:ln/>
        </p:spPr>
        <p:txBody>
          <a:bodyPr wrap="none" lIns="0" tIns="0" rIns="0" bIns="0" rtlCol="0" anchor="t"/>
          <a:lstStyle/>
          <a:p>
            <a:pPr marL="0" indent="0">
              <a:lnSpc>
                <a:spcPts val="2150"/>
              </a:lnSpc>
              <a:buNone/>
            </a:pPr>
            <a:r>
              <a:rPr lang="en-US" sz="1700" b="1" dirty="0">
                <a:solidFill>
                  <a:srgbClr val="3B4540"/>
                </a:solidFill>
                <a:latin typeface="Fraunces Extra Bold" pitchFamily="34" charset="0"/>
                <a:ea typeface="Fraunces Extra Bold" pitchFamily="34" charset="-122"/>
                <a:cs typeface="Fraunces Extra Bold" pitchFamily="34" charset="-120"/>
              </a:rPr>
              <a:t>3. Random Forest</a:t>
            </a:r>
            <a:endParaRPr lang="en-US" sz="1700" dirty="0"/>
          </a:p>
        </p:txBody>
      </p:sp>
      <p:sp>
        <p:nvSpPr>
          <p:cNvPr id="8" name="Text 6"/>
          <p:cNvSpPr/>
          <p:nvPr/>
        </p:nvSpPr>
        <p:spPr>
          <a:xfrm>
            <a:off x="512088" y="4192072"/>
            <a:ext cx="13606224" cy="234077"/>
          </a:xfrm>
          <a:prstGeom prst="rect">
            <a:avLst/>
          </a:prstGeom>
          <a:noFill/>
          <a:ln/>
        </p:spPr>
        <p:txBody>
          <a:bodyPr wrap="none" lIns="0" tIns="0" rIns="0" bIns="0" rtlCol="0" anchor="t"/>
          <a:lstStyle/>
          <a:p>
            <a:pPr marL="0" indent="0">
              <a:lnSpc>
                <a:spcPts val="1800"/>
              </a:lnSpc>
              <a:buNone/>
            </a:pPr>
            <a:r>
              <a:rPr lang="en-US" sz="1150" dirty="0">
                <a:solidFill>
                  <a:srgbClr val="405449"/>
                </a:solidFill>
                <a:latin typeface="Nobile" pitchFamily="34" charset="0"/>
                <a:ea typeface="Nobile" pitchFamily="34" charset="-122"/>
                <a:cs typeface="Nobile" pitchFamily="34" charset="-120"/>
              </a:rPr>
              <a:t>An ensemble of decision trees, Random Forest uses bagging to improve diversity and reduce overfitting. It’s robust, handles high-dimensional data well, but can be slower and less interpretable.</a:t>
            </a:r>
            <a:endParaRPr lang="en-US" sz="1150" dirty="0"/>
          </a:p>
        </p:txBody>
      </p:sp>
      <p:sp>
        <p:nvSpPr>
          <p:cNvPr id="9" name="Text 7"/>
          <p:cNvSpPr/>
          <p:nvPr/>
        </p:nvSpPr>
        <p:spPr>
          <a:xfrm>
            <a:off x="512088" y="4645581"/>
            <a:ext cx="3757851" cy="274439"/>
          </a:xfrm>
          <a:prstGeom prst="rect">
            <a:avLst/>
          </a:prstGeom>
          <a:noFill/>
          <a:ln/>
        </p:spPr>
        <p:txBody>
          <a:bodyPr wrap="none" lIns="0" tIns="0" rIns="0" bIns="0" rtlCol="0" anchor="t"/>
          <a:lstStyle/>
          <a:p>
            <a:pPr marL="0" indent="0">
              <a:lnSpc>
                <a:spcPts val="2150"/>
              </a:lnSpc>
              <a:buNone/>
            </a:pPr>
            <a:r>
              <a:rPr lang="en-US" sz="1700" b="1" dirty="0">
                <a:solidFill>
                  <a:srgbClr val="3B4540"/>
                </a:solidFill>
                <a:latin typeface="Fraunces Extra Bold" pitchFamily="34" charset="0"/>
                <a:ea typeface="Fraunces Extra Bold" pitchFamily="34" charset="-122"/>
                <a:cs typeface="Fraunces Extra Bold" pitchFamily="34" charset="-120"/>
              </a:rPr>
              <a:t>4. Logistic Regression (Multiclass)</a:t>
            </a:r>
            <a:endParaRPr lang="en-US" sz="1700" dirty="0"/>
          </a:p>
        </p:txBody>
      </p:sp>
      <p:sp>
        <p:nvSpPr>
          <p:cNvPr id="10" name="Text 8"/>
          <p:cNvSpPr/>
          <p:nvPr/>
        </p:nvSpPr>
        <p:spPr>
          <a:xfrm>
            <a:off x="512088" y="5139452"/>
            <a:ext cx="13606224" cy="468154"/>
          </a:xfrm>
          <a:prstGeom prst="rect">
            <a:avLst/>
          </a:prstGeom>
          <a:noFill/>
          <a:ln/>
        </p:spPr>
        <p:txBody>
          <a:bodyPr wrap="square" lIns="0" tIns="0" rIns="0" bIns="0" rtlCol="0" anchor="t"/>
          <a:lstStyle/>
          <a:p>
            <a:pPr marL="0" indent="0">
              <a:lnSpc>
                <a:spcPts val="1800"/>
              </a:lnSpc>
              <a:buNone/>
            </a:pPr>
            <a:r>
              <a:rPr lang="en-US" sz="1150" dirty="0">
                <a:solidFill>
                  <a:srgbClr val="405449"/>
                </a:solidFill>
                <a:latin typeface="Nobile" pitchFamily="34" charset="0"/>
                <a:ea typeface="Nobile" pitchFamily="34" charset="-122"/>
                <a:cs typeface="Nobile" pitchFamily="34" charset="-120"/>
              </a:rPr>
              <a:t>A linear model that predicts class probabilities using logistic functions. For multiclass problems, a "one-vs-all" approach is used. It’s efficient for linearly separable data but struggles with non-linear decision boundaries.</a:t>
            </a:r>
            <a:endParaRPr lang="en-US" sz="1150" dirty="0"/>
          </a:p>
        </p:txBody>
      </p:sp>
      <p:sp>
        <p:nvSpPr>
          <p:cNvPr id="11" name="Text 9"/>
          <p:cNvSpPr/>
          <p:nvPr/>
        </p:nvSpPr>
        <p:spPr>
          <a:xfrm>
            <a:off x="512088" y="5827038"/>
            <a:ext cx="4268153" cy="274439"/>
          </a:xfrm>
          <a:prstGeom prst="rect">
            <a:avLst/>
          </a:prstGeom>
          <a:noFill/>
          <a:ln/>
        </p:spPr>
        <p:txBody>
          <a:bodyPr wrap="none" lIns="0" tIns="0" rIns="0" bIns="0" rtlCol="0" anchor="t"/>
          <a:lstStyle/>
          <a:p>
            <a:pPr marL="0" indent="0">
              <a:lnSpc>
                <a:spcPts val="2150"/>
              </a:lnSpc>
              <a:buNone/>
            </a:pPr>
            <a:r>
              <a:rPr lang="en-US" sz="1700" b="1" dirty="0">
                <a:solidFill>
                  <a:srgbClr val="3B4540"/>
                </a:solidFill>
                <a:latin typeface="Fraunces Extra Bold" pitchFamily="34" charset="0"/>
                <a:ea typeface="Fraunces Extra Bold" pitchFamily="34" charset="-122"/>
                <a:cs typeface="Fraunces Extra Bold" pitchFamily="34" charset="-120"/>
              </a:rPr>
              <a:t>5. Gaussian Naive Bayes (Gaussian NB)</a:t>
            </a:r>
            <a:endParaRPr lang="en-US" sz="1700" dirty="0"/>
          </a:p>
        </p:txBody>
      </p:sp>
      <p:sp>
        <p:nvSpPr>
          <p:cNvPr id="12" name="Text 10"/>
          <p:cNvSpPr/>
          <p:nvPr/>
        </p:nvSpPr>
        <p:spPr>
          <a:xfrm>
            <a:off x="512088" y="6320909"/>
            <a:ext cx="13606224" cy="468154"/>
          </a:xfrm>
          <a:prstGeom prst="rect">
            <a:avLst/>
          </a:prstGeom>
          <a:noFill/>
          <a:ln/>
        </p:spPr>
        <p:txBody>
          <a:bodyPr wrap="square" lIns="0" tIns="0" rIns="0" bIns="0" rtlCol="0" anchor="t"/>
          <a:lstStyle/>
          <a:p>
            <a:pPr marL="0" indent="0">
              <a:lnSpc>
                <a:spcPts val="1800"/>
              </a:lnSpc>
              <a:buNone/>
            </a:pPr>
            <a:r>
              <a:rPr lang="en-US" sz="1150" dirty="0">
                <a:solidFill>
                  <a:srgbClr val="405449"/>
                </a:solidFill>
                <a:latin typeface="Nobile" pitchFamily="34" charset="0"/>
                <a:ea typeface="Nobile" pitchFamily="34" charset="-122"/>
                <a:cs typeface="Nobile" pitchFamily="34" charset="-120"/>
              </a:rPr>
              <a:t>Gaussian NB is a probabilistic classifier based on Bayes' Theorem, assuming features follow a Gaussian (normal) distribution. It is simple, fast, and effective for high-dimensional datasets but relies on the assumption of feature independence. It performs well for linearly separable problems but struggles with complex feature relationships. </a:t>
            </a:r>
            <a:endParaRPr lang="en-US" sz="1150" dirty="0"/>
          </a:p>
        </p:txBody>
      </p:sp>
      <p:sp>
        <p:nvSpPr>
          <p:cNvPr id="13" name="Text 11"/>
          <p:cNvSpPr/>
          <p:nvPr/>
        </p:nvSpPr>
        <p:spPr>
          <a:xfrm>
            <a:off x="512088" y="6953607"/>
            <a:ext cx="13606224" cy="234077"/>
          </a:xfrm>
          <a:prstGeom prst="rect">
            <a:avLst/>
          </a:prstGeom>
          <a:noFill/>
          <a:ln/>
        </p:spPr>
        <p:txBody>
          <a:bodyPr wrap="none" lIns="0" tIns="0" rIns="0" bIns="0" rtlCol="0" anchor="t"/>
          <a:lstStyle/>
          <a:p>
            <a:pPr marL="0" indent="0">
              <a:lnSpc>
                <a:spcPts val="1800"/>
              </a:lnSpc>
              <a:buNone/>
            </a:pPr>
            <a:endParaRPr lang="en-US" sz="1150" dirty="0"/>
          </a:p>
        </p:txBody>
      </p:sp>
      <p:sp>
        <p:nvSpPr>
          <p:cNvPr id="14" name="Text 12"/>
          <p:cNvSpPr/>
          <p:nvPr/>
        </p:nvSpPr>
        <p:spPr>
          <a:xfrm>
            <a:off x="512088" y="7352228"/>
            <a:ext cx="13606224" cy="234077"/>
          </a:xfrm>
          <a:prstGeom prst="rect">
            <a:avLst/>
          </a:prstGeom>
          <a:noFill/>
          <a:ln/>
        </p:spPr>
        <p:txBody>
          <a:bodyPr wrap="none" lIns="0" tIns="0" rIns="0" bIns="0" rtlCol="0" anchor="t"/>
          <a:lstStyle/>
          <a:p>
            <a:pPr marL="0" indent="0">
              <a:lnSpc>
                <a:spcPts val="1800"/>
              </a:lnSpc>
              <a:buNone/>
            </a:pPr>
            <a:endParaRPr lang="en-US" sz="11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135862"/>
            <a:ext cx="6581537" cy="708779"/>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 Clustering Techniques</a:t>
            </a:r>
            <a:endParaRPr lang="en-US" sz="4450" dirty="0"/>
          </a:p>
        </p:txBody>
      </p:sp>
      <p:sp>
        <p:nvSpPr>
          <p:cNvPr id="3" name="Text 1"/>
          <p:cNvSpPr/>
          <p:nvPr/>
        </p:nvSpPr>
        <p:spPr>
          <a:xfrm>
            <a:off x="793790" y="3298269"/>
            <a:ext cx="13042821" cy="1451610"/>
          </a:xfrm>
          <a:prstGeom prst="rect">
            <a:avLst/>
          </a:prstGeom>
          <a:noFill/>
          <a:ln/>
        </p:spPr>
        <p:txBody>
          <a:bodyPr wrap="square" lIns="0" tIns="0" rIns="0" bIns="0" rtlCol="0" anchor="t"/>
          <a:lstStyle/>
          <a:p>
            <a:pPr marL="0" indent="0">
              <a:lnSpc>
                <a:spcPts val="2850"/>
              </a:lnSpc>
              <a:buNone/>
            </a:pPr>
            <a:r>
              <a:rPr lang="en-US" sz="1750" b="1" dirty="0">
                <a:solidFill>
                  <a:srgbClr val="405449"/>
                </a:solidFill>
                <a:latin typeface="Nobile" pitchFamily="34" charset="0"/>
                <a:ea typeface="Nobile" pitchFamily="34" charset="-122"/>
                <a:cs typeface="Nobile" pitchFamily="34" charset="-120"/>
              </a:rPr>
              <a:t>K-Means Clustering</a:t>
            </a:r>
            <a:r>
              <a:rPr lang="en-US" sz="1750" dirty="0">
                <a:solidFill>
                  <a:srgbClr val="405449"/>
                </a:solidFill>
                <a:latin typeface="Nobile" pitchFamily="34" charset="0"/>
                <a:ea typeface="Nobile" pitchFamily="34" charset="-122"/>
                <a:cs typeface="Nobile" pitchFamily="34" charset="-120"/>
              </a:rPr>
              <a:t>:
A partition-based clustering method that groups data points into '</a:t>
            </a:r>
            <a:r>
              <a:rPr lang="en-US" sz="1750" i="1" dirty="0">
                <a:solidFill>
                  <a:srgbClr val="405449"/>
                </a:solidFill>
                <a:latin typeface="Nobile" pitchFamily="34" charset="0"/>
                <a:ea typeface="Nobile" pitchFamily="34" charset="-122"/>
                <a:cs typeface="Nobile" pitchFamily="34" charset="-120"/>
              </a:rPr>
              <a:t>k' </a:t>
            </a:r>
            <a:r>
              <a:rPr lang="en-US" sz="1750" dirty="0">
                <a:solidFill>
                  <a:srgbClr val="405449"/>
                </a:solidFill>
                <a:latin typeface="Nobile" pitchFamily="34" charset="0"/>
                <a:ea typeface="Nobile" pitchFamily="34" charset="-122"/>
                <a:cs typeface="Nobile" pitchFamily="34" charset="-120"/>
              </a:rPr>
              <a:t>clusters by minimizing the within-cluster variance. It is fast and works well for spherical and evenly-sized clusters but requires</a:t>
            </a:r>
            <a:r>
              <a:rPr lang="en-US" sz="1750" i="1" dirty="0">
                <a:solidFill>
                  <a:srgbClr val="405449"/>
                </a:solidFill>
                <a:latin typeface="Nobile" pitchFamily="34" charset="0"/>
                <a:ea typeface="Nobile" pitchFamily="34" charset="-122"/>
                <a:cs typeface="Nobile" pitchFamily="34" charset="-120"/>
              </a:rPr>
              <a:t> 'k'</a:t>
            </a:r>
            <a:r>
              <a:rPr lang="en-US" sz="1750" dirty="0">
                <a:solidFill>
                  <a:srgbClr val="405449"/>
                </a:solidFill>
                <a:latin typeface="Nobile" pitchFamily="34" charset="0"/>
                <a:ea typeface="Nobile" pitchFamily="34" charset="-122"/>
                <a:cs typeface="Nobile" pitchFamily="34" charset="-120"/>
              </a:rPr>
              <a:t> to be predefined and is sensitive to outliers.</a:t>
            </a:r>
            <a:endParaRPr lang="en-US" sz="1750" dirty="0"/>
          </a:p>
        </p:txBody>
      </p:sp>
      <p:sp>
        <p:nvSpPr>
          <p:cNvPr id="4" name="Text 2"/>
          <p:cNvSpPr/>
          <p:nvPr/>
        </p:nvSpPr>
        <p:spPr>
          <a:xfrm>
            <a:off x="793790" y="5005030"/>
            <a:ext cx="13042821" cy="1088708"/>
          </a:xfrm>
          <a:prstGeom prst="rect">
            <a:avLst/>
          </a:prstGeom>
          <a:noFill/>
          <a:ln/>
        </p:spPr>
        <p:txBody>
          <a:bodyPr wrap="square" lIns="0" tIns="0" rIns="0" bIns="0" rtlCol="0" anchor="t"/>
          <a:lstStyle/>
          <a:p>
            <a:pPr marL="0" indent="0">
              <a:lnSpc>
                <a:spcPts val="2850"/>
              </a:lnSpc>
              <a:buNone/>
            </a:pPr>
            <a:r>
              <a:rPr lang="en-US" sz="1750" b="1" dirty="0">
                <a:solidFill>
                  <a:srgbClr val="405449"/>
                </a:solidFill>
                <a:latin typeface="Nobile" pitchFamily="34" charset="0"/>
                <a:ea typeface="Nobile" pitchFamily="34" charset="-122"/>
                <a:cs typeface="Nobile" pitchFamily="34" charset="-120"/>
              </a:rPr>
              <a:t>DBSCAN (Density-Based Spatial Clustering of Applications with Noise)</a:t>
            </a:r>
            <a:r>
              <a:rPr lang="en-US" sz="1750" dirty="0">
                <a:solidFill>
                  <a:srgbClr val="405449"/>
                </a:solidFill>
                <a:latin typeface="Nobile" pitchFamily="34" charset="0"/>
                <a:ea typeface="Nobile" pitchFamily="34" charset="-122"/>
                <a:cs typeface="Nobile" pitchFamily="34" charset="-120"/>
              </a:rPr>
              <a:t>:
A density-based clustering technique that groups points closely packed together, marking sparse regions as noise. It can detect clusters of arbitrary shape and handle outliers but may struggle with datasets of varying densities.</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6037" y="531138"/>
            <a:ext cx="5350907" cy="603647"/>
          </a:xfrm>
          <a:prstGeom prst="rect">
            <a:avLst/>
          </a:prstGeom>
          <a:noFill/>
          <a:ln/>
        </p:spPr>
        <p:txBody>
          <a:bodyPr wrap="none" lIns="0" tIns="0" rIns="0" bIns="0" rtlCol="0" anchor="t"/>
          <a:lstStyle/>
          <a:p>
            <a:pPr marL="0" indent="0">
              <a:lnSpc>
                <a:spcPts val="4750"/>
              </a:lnSpc>
              <a:buNone/>
            </a:pPr>
            <a:r>
              <a:rPr lang="en-US" sz="3800" b="1" dirty="0">
                <a:solidFill>
                  <a:srgbClr val="3B4540"/>
                </a:solidFill>
                <a:latin typeface="Fraunces Extra Bold" pitchFamily="34" charset="0"/>
                <a:ea typeface="Fraunces Extra Bold" pitchFamily="34" charset="-122"/>
                <a:cs typeface="Fraunces Extra Bold" pitchFamily="34" charset="-120"/>
              </a:rPr>
              <a:t>Classification Metrics</a:t>
            </a:r>
            <a:endParaRPr lang="en-US" sz="3800" dirty="0"/>
          </a:p>
        </p:txBody>
      </p:sp>
      <p:sp>
        <p:nvSpPr>
          <p:cNvPr id="3" name="Shape 1"/>
          <p:cNvSpPr/>
          <p:nvPr/>
        </p:nvSpPr>
        <p:spPr>
          <a:xfrm>
            <a:off x="676037" y="1521023"/>
            <a:ext cx="13278326" cy="2794754"/>
          </a:xfrm>
          <a:prstGeom prst="roundRect">
            <a:avLst>
              <a:gd name="adj" fmla="val 6220"/>
            </a:avLst>
          </a:prstGeom>
          <a:noFill/>
          <a:ln w="7620">
            <a:solidFill>
              <a:srgbClr val="000000">
                <a:alpha val="8000"/>
              </a:srgbClr>
            </a:solidFill>
            <a:prstDash val="solid"/>
          </a:ln>
        </p:spPr>
      </p:sp>
      <p:sp>
        <p:nvSpPr>
          <p:cNvPr id="4" name="Shape 2"/>
          <p:cNvSpPr/>
          <p:nvPr/>
        </p:nvSpPr>
        <p:spPr>
          <a:xfrm>
            <a:off x="683657" y="1528643"/>
            <a:ext cx="13263086" cy="555903"/>
          </a:xfrm>
          <a:prstGeom prst="rect">
            <a:avLst/>
          </a:prstGeom>
          <a:solidFill>
            <a:srgbClr val="FFFFFF">
              <a:alpha val="4000"/>
            </a:srgbClr>
          </a:solidFill>
          <a:ln/>
        </p:spPr>
      </p:sp>
      <p:sp>
        <p:nvSpPr>
          <p:cNvPr id="5" name="Text 3"/>
          <p:cNvSpPr/>
          <p:nvPr/>
        </p:nvSpPr>
        <p:spPr>
          <a:xfrm>
            <a:off x="876895" y="1652111"/>
            <a:ext cx="226254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Model</a:t>
            </a:r>
            <a:endParaRPr lang="en-US" sz="1500" dirty="0"/>
          </a:p>
        </p:txBody>
      </p:sp>
      <p:sp>
        <p:nvSpPr>
          <p:cNvPr id="6" name="Text 4"/>
          <p:cNvSpPr/>
          <p:nvPr/>
        </p:nvSpPr>
        <p:spPr>
          <a:xfrm>
            <a:off x="3533299" y="1652111"/>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Accuracy</a:t>
            </a:r>
            <a:endParaRPr lang="en-US" sz="1500" dirty="0"/>
          </a:p>
        </p:txBody>
      </p:sp>
      <p:sp>
        <p:nvSpPr>
          <p:cNvPr id="7" name="Text 5"/>
          <p:cNvSpPr/>
          <p:nvPr/>
        </p:nvSpPr>
        <p:spPr>
          <a:xfrm>
            <a:off x="6185892" y="1652111"/>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Precision</a:t>
            </a:r>
            <a:endParaRPr lang="en-US" sz="1500" dirty="0"/>
          </a:p>
        </p:txBody>
      </p:sp>
      <p:sp>
        <p:nvSpPr>
          <p:cNvPr id="8" name="Text 6"/>
          <p:cNvSpPr/>
          <p:nvPr/>
        </p:nvSpPr>
        <p:spPr>
          <a:xfrm>
            <a:off x="8838486" y="1652111"/>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Recall</a:t>
            </a:r>
            <a:endParaRPr lang="en-US" sz="1500" dirty="0"/>
          </a:p>
        </p:txBody>
      </p:sp>
      <p:sp>
        <p:nvSpPr>
          <p:cNvPr id="9" name="Text 7"/>
          <p:cNvSpPr/>
          <p:nvPr/>
        </p:nvSpPr>
        <p:spPr>
          <a:xfrm>
            <a:off x="11491079" y="1652111"/>
            <a:ext cx="226254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F1-Score</a:t>
            </a:r>
            <a:endParaRPr lang="en-US" sz="1500" dirty="0"/>
          </a:p>
        </p:txBody>
      </p:sp>
      <p:sp>
        <p:nvSpPr>
          <p:cNvPr id="10" name="Shape 8"/>
          <p:cNvSpPr/>
          <p:nvPr/>
        </p:nvSpPr>
        <p:spPr>
          <a:xfrm>
            <a:off x="683657" y="2084546"/>
            <a:ext cx="13263086" cy="555903"/>
          </a:xfrm>
          <a:prstGeom prst="rect">
            <a:avLst/>
          </a:prstGeom>
          <a:solidFill>
            <a:srgbClr val="000000">
              <a:alpha val="4000"/>
            </a:srgbClr>
          </a:solidFill>
          <a:ln/>
        </p:spPr>
      </p:sp>
      <p:sp>
        <p:nvSpPr>
          <p:cNvPr id="11" name="Text 9"/>
          <p:cNvSpPr/>
          <p:nvPr/>
        </p:nvSpPr>
        <p:spPr>
          <a:xfrm>
            <a:off x="876895" y="2208014"/>
            <a:ext cx="226254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KNN</a:t>
            </a:r>
            <a:endParaRPr lang="en-US" sz="1500" dirty="0"/>
          </a:p>
        </p:txBody>
      </p:sp>
      <p:sp>
        <p:nvSpPr>
          <p:cNvPr id="12" name="Text 10"/>
          <p:cNvSpPr/>
          <p:nvPr/>
        </p:nvSpPr>
        <p:spPr>
          <a:xfrm>
            <a:off x="3533299" y="2208014"/>
            <a:ext cx="2258735" cy="308967"/>
          </a:xfrm>
          <a:prstGeom prst="rect">
            <a:avLst/>
          </a:prstGeom>
          <a:noFill/>
          <a:ln/>
        </p:spPr>
        <p:txBody>
          <a:bodyPr wrap="none" lIns="0" tIns="0" rIns="0" bIns="0" rtlCol="0" anchor="t"/>
          <a:lstStyle/>
          <a:p>
            <a:pPr marL="0" indent="0">
              <a:lnSpc>
                <a:spcPts val="2400"/>
              </a:lnSpc>
              <a:buNone/>
            </a:pPr>
            <a:r>
              <a:rPr lang="en-US" sz="1500" dirty="0" smtClean="0">
                <a:solidFill>
                  <a:srgbClr val="405449"/>
                </a:solidFill>
                <a:latin typeface="Nobile" pitchFamily="34" charset="0"/>
                <a:ea typeface="Nobile" pitchFamily="34" charset="-122"/>
                <a:cs typeface="Nobile" pitchFamily="34" charset="-120"/>
              </a:rPr>
              <a:t>0.8499</a:t>
            </a:r>
            <a:endParaRPr lang="en-US" sz="1500" dirty="0"/>
          </a:p>
        </p:txBody>
      </p:sp>
      <p:sp>
        <p:nvSpPr>
          <p:cNvPr id="13" name="Text 11"/>
          <p:cNvSpPr/>
          <p:nvPr/>
        </p:nvSpPr>
        <p:spPr>
          <a:xfrm>
            <a:off x="6185892" y="2208014"/>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0.7878</a:t>
            </a:r>
            <a:endParaRPr lang="en-US" sz="1500" dirty="0"/>
          </a:p>
        </p:txBody>
      </p:sp>
      <p:sp>
        <p:nvSpPr>
          <p:cNvPr id="14" name="Text 12"/>
          <p:cNvSpPr/>
          <p:nvPr/>
        </p:nvSpPr>
        <p:spPr>
          <a:xfrm>
            <a:off x="8838486" y="2208014"/>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0.7905</a:t>
            </a:r>
            <a:endParaRPr lang="en-US" sz="1500" dirty="0"/>
          </a:p>
        </p:txBody>
      </p:sp>
      <p:sp>
        <p:nvSpPr>
          <p:cNvPr id="15" name="Text 13"/>
          <p:cNvSpPr/>
          <p:nvPr/>
        </p:nvSpPr>
        <p:spPr>
          <a:xfrm>
            <a:off x="11491079" y="2208014"/>
            <a:ext cx="226254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0.7818</a:t>
            </a:r>
            <a:endParaRPr lang="en-US" sz="1500" dirty="0"/>
          </a:p>
        </p:txBody>
      </p:sp>
      <p:sp>
        <p:nvSpPr>
          <p:cNvPr id="16" name="Shape 14"/>
          <p:cNvSpPr/>
          <p:nvPr/>
        </p:nvSpPr>
        <p:spPr>
          <a:xfrm>
            <a:off x="683657" y="2640449"/>
            <a:ext cx="13263086" cy="555903"/>
          </a:xfrm>
          <a:prstGeom prst="rect">
            <a:avLst/>
          </a:prstGeom>
          <a:solidFill>
            <a:srgbClr val="FFFFFF">
              <a:alpha val="4000"/>
            </a:srgbClr>
          </a:solidFill>
          <a:ln/>
        </p:spPr>
      </p:sp>
      <p:sp>
        <p:nvSpPr>
          <p:cNvPr id="17" name="Text 15"/>
          <p:cNvSpPr/>
          <p:nvPr/>
        </p:nvSpPr>
        <p:spPr>
          <a:xfrm>
            <a:off x="876895" y="2763917"/>
            <a:ext cx="226254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Decision Tree</a:t>
            </a:r>
            <a:endParaRPr lang="en-US" sz="1500" dirty="0"/>
          </a:p>
        </p:txBody>
      </p:sp>
      <p:sp>
        <p:nvSpPr>
          <p:cNvPr id="18" name="Text 16"/>
          <p:cNvSpPr/>
          <p:nvPr/>
        </p:nvSpPr>
        <p:spPr>
          <a:xfrm>
            <a:off x="3533299" y="2763917"/>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0.7048</a:t>
            </a:r>
            <a:endParaRPr lang="en-US" sz="1500" dirty="0"/>
          </a:p>
        </p:txBody>
      </p:sp>
      <p:sp>
        <p:nvSpPr>
          <p:cNvPr id="19" name="Text 17"/>
          <p:cNvSpPr/>
          <p:nvPr/>
        </p:nvSpPr>
        <p:spPr>
          <a:xfrm>
            <a:off x="6185892" y="2763917"/>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0.6301</a:t>
            </a:r>
            <a:endParaRPr lang="en-US" sz="1500" dirty="0"/>
          </a:p>
        </p:txBody>
      </p:sp>
      <p:sp>
        <p:nvSpPr>
          <p:cNvPr id="20" name="Text 18"/>
          <p:cNvSpPr/>
          <p:nvPr/>
        </p:nvSpPr>
        <p:spPr>
          <a:xfrm>
            <a:off x="8838486" y="2763917"/>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0.6246</a:t>
            </a:r>
            <a:endParaRPr lang="en-US" sz="1500" dirty="0"/>
          </a:p>
        </p:txBody>
      </p:sp>
      <p:sp>
        <p:nvSpPr>
          <p:cNvPr id="21" name="Text 19"/>
          <p:cNvSpPr/>
          <p:nvPr/>
        </p:nvSpPr>
        <p:spPr>
          <a:xfrm>
            <a:off x="11491079" y="2763917"/>
            <a:ext cx="226254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0.6271</a:t>
            </a:r>
            <a:endParaRPr lang="en-US" sz="1500" dirty="0"/>
          </a:p>
        </p:txBody>
      </p:sp>
      <p:sp>
        <p:nvSpPr>
          <p:cNvPr id="22" name="Shape 20"/>
          <p:cNvSpPr/>
          <p:nvPr/>
        </p:nvSpPr>
        <p:spPr>
          <a:xfrm>
            <a:off x="683657" y="3196352"/>
            <a:ext cx="13263086" cy="555903"/>
          </a:xfrm>
          <a:prstGeom prst="rect">
            <a:avLst/>
          </a:prstGeom>
          <a:solidFill>
            <a:srgbClr val="000000">
              <a:alpha val="4000"/>
            </a:srgbClr>
          </a:solidFill>
          <a:ln/>
        </p:spPr>
      </p:sp>
      <p:sp>
        <p:nvSpPr>
          <p:cNvPr id="23" name="Text 21"/>
          <p:cNvSpPr/>
          <p:nvPr/>
        </p:nvSpPr>
        <p:spPr>
          <a:xfrm>
            <a:off x="876895" y="3319820"/>
            <a:ext cx="226254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Random Forest</a:t>
            </a:r>
            <a:endParaRPr lang="en-US" sz="1500" dirty="0"/>
          </a:p>
        </p:txBody>
      </p:sp>
      <p:sp>
        <p:nvSpPr>
          <p:cNvPr id="24" name="Text 22"/>
          <p:cNvSpPr/>
          <p:nvPr/>
        </p:nvSpPr>
        <p:spPr>
          <a:xfrm>
            <a:off x="3533299" y="3319820"/>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0.6919</a:t>
            </a:r>
            <a:endParaRPr lang="en-US" sz="1500" dirty="0"/>
          </a:p>
        </p:txBody>
      </p:sp>
      <p:sp>
        <p:nvSpPr>
          <p:cNvPr id="25" name="Text 23"/>
          <p:cNvSpPr/>
          <p:nvPr/>
        </p:nvSpPr>
        <p:spPr>
          <a:xfrm>
            <a:off x="6185892" y="3319820"/>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0.6620</a:t>
            </a:r>
            <a:endParaRPr lang="en-US" sz="1500" dirty="0"/>
          </a:p>
        </p:txBody>
      </p:sp>
      <p:sp>
        <p:nvSpPr>
          <p:cNvPr id="26" name="Text 24"/>
          <p:cNvSpPr/>
          <p:nvPr/>
        </p:nvSpPr>
        <p:spPr>
          <a:xfrm>
            <a:off x="8838486" y="3319820"/>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0.5667</a:t>
            </a:r>
            <a:endParaRPr lang="en-US" sz="1500" dirty="0"/>
          </a:p>
        </p:txBody>
      </p:sp>
      <p:sp>
        <p:nvSpPr>
          <p:cNvPr id="27" name="Text 25"/>
          <p:cNvSpPr/>
          <p:nvPr/>
        </p:nvSpPr>
        <p:spPr>
          <a:xfrm>
            <a:off x="11491079" y="3319820"/>
            <a:ext cx="226254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0.5821</a:t>
            </a:r>
            <a:endParaRPr lang="en-US" sz="1500" dirty="0"/>
          </a:p>
        </p:txBody>
      </p:sp>
      <p:sp>
        <p:nvSpPr>
          <p:cNvPr id="28" name="Shape 26"/>
          <p:cNvSpPr/>
          <p:nvPr/>
        </p:nvSpPr>
        <p:spPr>
          <a:xfrm>
            <a:off x="683657" y="3752255"/>
            <a:ext cx="13263086" cy="555903"/>
          </a:xfrm>
          <a:prstGeom prst="rect">
            <a:avLst/>
          </a:prstGeom>
          <a:solidFill>
            <a:srgbClr val="FFFFFF">
              <a:alpha val="4000"/>
            </a:srgbClr>
          </a:solidFill>
          <a:ln/>
        </p:spPr>
      </p:sp>
      <p:sp>
        <p:nvSpPr>
          <p:cNvPr id="29" name="Text 27"/>
          <p:cNvSpPr/>
          <p:nvPr/>
        </p:nvSpPr>
        <p:spPr>
          <a:xfrm>
            <a:off x="876895" y="3875723"/>
            <a:ext cx="226254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Logistic Regression</a:t>
            </a:r>
            <a:endParaRPr lang="en-US" sz="1500" dirty="0"/>
          </a:p>
        </p:txBody>
      </p:sp>
      <p:sp>
        <p:nvSpPr>
          <p:cNvPr id="30" name="Text 28"/>
          <p:cNvSpPr/>
          <p:nvPr/>
        </p:nvSpPr>
        <p:spPr>
          <a:xfrm>
            <a:off x="3533299" y="3875723"/>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0.6059</a:t>
            </a:r>
            <a:endParaRPr lang="en-US" sz="1500" dirty="0"/>
          </a:p>
        </p:txBody>
      </p:sp>
      <p:sp>
        <p:nvSpPr>
          <p:cNvPr id="31" name="Text 29"/>
          <p:cNvSpPr/>
          <p:nvPr/>
        </p:nvSpPr>
        <p:spPr>
          <a:xfrm>
            <a:off x="6185892" y="3875723"/>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0.6009</a:t>
            </a:r>
            <a:endParaRPr lang="en-US" sz="1500" dirty="0"/>
          </a:p>
        </p:txBody>
      </p:sp>
      <p:sp>
        <p:nvSpPr>
          <p:cNvPr id="32" name="Text 30"/>
          <p:cNvSpPr/>
          <p:nvPr/>
        </p:nvSpPr>
        <p:spPr>
          <a:xfrm>
            <a:off x="8838486" y="3875723"/>
            <a:ext cx="225873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0.5073</a:t>
            </a:r>
            <a:endParaRPr lang="en-US" sz="1500" dirty="0"/>
          </a:p>
        </p:txBody>
      </p:sp>
      <p:sp>
        <p:nvSpPr>
          <p:cNvPr id="33" name="Text 31"/>
          <p:cNvSpPr/>
          <p:nvPr/>
        </p:nvSpPr>
        <p:spPr>
          <a:xfrm>
            <a:off x="11491079" y="3875723"/>
            <a:ext cx="2262545"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0.4971</a:t>
            </a:r>
            <a:endParaRPr lang="en-US" sz="1500" dirty="0"/>
          </a:p>
        </p:txBody>
      </p:sp>
      <p:sp>
        <p:nvSpPr>
          <p:cNvPr id="34" name="Text 32"/>
          <p:cNvSpPr/>
          <p:nvPr/>
        </p:nvSpPr>
        <p:spPr>
          <a:xfrm>
            <a:off x="676037" y="4605457"/>
            <a:ext cx="4829056" cy="603647"/>
          </a:xfrm>
          <a:prstGeom prst="rect">
            <a:avLst/>
          </a:prstGeom>
          <a:noFill/>
          <a:ln/>
        </p:spPr>
        <p:txBody>
          <a:bodyPr wrap="none" lIns="0" tIns="0" rIns="0" bIns="0" rtlCol="0" anchor="t"/>
          <a:lstStyle/>
          <a:p>
            <a:pPr marL="0" indent="0">
              <a:lnSpc>
                <a:spcPts val="4750"/>
              </a:lnSpc>
              <a:buNone/>
            </a:pPr>
            <a:r>
              <a:rPr lang="en-US" sz="3800" b="1" dirty="0">
                <a:solidFill>
                  <a:srgbClr val="3B4540"/>
                </a:solidFill>
                <a:latin typeface="Fraunces Extra Bold" pitchFamily="34" charset="0"/>
                <a:ea typeface="Fraunces Extra Bold" pitchFamily="34" charset="-122"/>
                <a:cs typeface="Fraunces Extra Bold" pitchFamily="34" charset="-120"/>
              </a:rPr>
              <a:t>Clustering Metrics</a:t>
            </a:r>
            <a:endParaRPr lang="en-US" sz="3800" dirty="0"/>
          </a:p>
        </p:txBody>
      </p:sp>
      <p:sp>
        <p:nvSpPr>
          <p:cNvPr id="35" name="Text 33"/>
          <p:cNvSpPr/>
          <p:nvPr/>
        </p:nvSpPr>
        <p:spPr>
          <a:xfrm>
            <a:off x="676037" y="5498783"/>
            <a:ext cx="13278326" cy="308967"/>
          </a:xfrm>
          <a:prstGeom prst="rect">
            <a:avLst/>
          </a:prstGeom>
          <a:noFill/>
          <a:ln/>
        </p:spPr>
        <p:txBody>
          <a:bodyPr wrap="none" lIns="0" tIns="0" rIns="0" bIns="0" rtlCol="0" anchor="t"/>
          <a:lstStyle/>
          <a:p>
            <a:pPr marL="0" indent="0">
              <a:lnSpc>
                <a:spcPts val="2400"/>
              </a:lnSpc>
              <a:buNone/>
            </a:pPr>
            <a:endParaRPr lang="en-US" sz="1500" dirty="0"/>
          </a:p>
        </p:txBody>
      </p:sp>
      <p:sp>
        <p:nvSpPr>
          <p:cNvPr id="36" name="Shape 34"/>
          <p:cNvSpPr/>
          <p:nvPr/>
        </p:nvSpPr>
        <p:spPr>
          <a:xfrm>
            <a:off x="676037" y="6025039"/>
            <a:ext cx="13278326" cy="1682948"/>
          </a:xfrm>
          <a:prstGeom prst="roundRect">
            <a:avLst>
              <a:gd name="adj" fmla="val 10330"/>
            </a:avLst>
          </a:prstGeom>
          <a:noFill/>
          <a:ln w="7620">
            <a:solidFill>
              <a:srgbClr val="000000">
                <a:alpha val="8000"/>
              </a:srgbClr>
            </a:solidFill>
            <a:prstDash val="solid"/>
          </a:ln>
        </p:spPr>
      </p:sp>
      <p:sp>
        <p:nvSpPr>
          <p:cNvPr id="37" name="Shape 35"/>
          <p:cNvSpPr/>
          <p:nvPr/>
        </p:nvSpPr>
        <p:spPr>
          <a:xfrm>
            <a:off x="683657" y="6032659"/>
            <a:ext cx="13263086" cy="555903"/>
          </a:xfrm>
          <a:prstGeom prst="rect">
            <a:avLst/>
          </a:prstGeom>
          <a:solidFill>
            <a:srgbClr val="FFFFFF">
              <a:alpha val="4000"/>
            </a:srgbClr>
          </a:solidFill>
          <a:ln/>
        </p:spPr>
      </p:sp>
      <p:sp>
        <p:nvSpPr>
          <p:cNvPr id="38" name="Text 36"/>
          <p:cNvSpPr/>
          <p:nvPr/>
        </p:nvSpPr>
        <p:spPr>
          <a:xfrm>
            <a:off x="876776" y="6156127"/>
            <a:ext cx="6241494"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Clustering Model</a:t>
            </a:r>
            <a:endParaRPr lang="en-US" sz="1500" dirty="0"/>
          </a:p>
        </p:txBody>
      </p:sp>
      <p:sp>
        <p:nvSpPr>
          <p:cNvPr id="39" name="Text 37"/>
          <p:cNvSpPr/>
          <p:nvPr/>
        </p:nvSpPr>
        <p:spPr>
          <a:xfrm>
            <a:off x="7512129" y="6156127"/>
            <a:ext cx="6241494"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Adjusted Rand Index (ARI)</a:t>
            </a:r>
            <a:endParaRPr lang="en-US" sz="1500" dirty="0"/>
          </a:p>
        </p:txBody>
      </p:sp>
      <p:sp>
        <p:nvSpPr>
          <p:cNvPr id="40" name="Shape 38"/>
          <p:cNvSpPr/>
          <p:nvPr/>
        </p:nvSpPr>
        <p:spPr>
          <a:xfrm>
            <a:off x="683657" y="6588562"/>
            <a:ext cx="13263086" cy="555903"/>
          </a:xfrm>
          <a:prstGeom prst="rect">
            <a:avLst/>
          </a:prstGeom>
          <a:solidFill>
            <a:srgbClr val="000000">
              <a:alpha val="4000"/>
            </a:srgbClr>
          </a:solidFill>
          <a:ln/>
        </p:spPr>
      </p:sp>
      <p:sp>
        <p:nvSpPr>
          <p:cNvPr id="41" name="Text 39"/>
          <p:cNvSpPr/>
          <p:nvPr/>
        </p:nvSpPr>
        <p:spPr>
          <a:xfrm>
            <a:off x="876776" y="6712029"/>
            <a:ext cx="6241494"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K-Means</a:t>
            </a:r>
            <a:endParaRPr lang="en-US" sz="1500" dirty="0"/>
          </a:p>
        </p:txBody>
      </p:sp>
      <p:sp>
        <p:nvSpPr>
          <p:cNvPr id="42" name="Text 40"/>
          <p:cNvSpPr/>
          <p:nvPr/>
        </p:nvSpPr>
        <p:spPr>
          <a:xfrm>
            <a:off x="7512129" y="6712029"/>
            <a:ext cx="6241494"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0.1785</a:t>
            </a:r>
            <a:endParaRPr lang="en-US" sz="1500" dirty="0"/>
          </a:p>
        </p:txBody>
      </p:sp>
      <p:sp>
        <p:nvSpPr>
          <p:cNvPr id="43" name="Shape 41"/>
          <p:cNvSpPr/>
          <p:nvPr/>
        </p:nvSpPr>
        <p:spPr>
          <a:xfrm>
            <a:off x="683657" y="7144464"/>
            <a:ext cx="13263086" cy="555903"/>
          </a:xfrm>
          <a:prstGeom prst="rect">
            <a:avLst/>
          </a:prstGeom>
          <a:solidFill>
            <a:srgbClr val="FFFFFF">
              <a:alpha val="4000"/>
            </a:srgbClr>
          </a:solidFill>
          <a:ln/>
        </p:spPr>
      </p:sp>
      <p:sp>
        <p:nvSpPr>
          <p:cNvPr id="44" name="Text 42"/>
          <p:cNvSpPr/>
          <p:nvPr/>
        </p:nvSpPr>
        <p:spPr>
          <a:xfrm>
            <a:off x="876776" y="7267932"/>
            <a:ext cx="6241494" cy="308967"/>
          </a:xfrm>
          <a:prstGeom prst="rect">
            <a:avLst/>
          </a:prstGeom>
          <a:noFill/>
          <a:ln/>
        </p:spPr>
        <p:txBody>
          <a:bodyPr wrap="none" lIns="0" tIns="0" rIns="0" bIns="0" rtlCol="0" anchor="t"/>
          <a:lstStyle/>
          <a:p>
            <a:pPr marL="0" indent="0">
              <a:lnSpc>
                <a:spcPts val="2400"/>
              </a:lnSpc>
              <a:buNone/>
            </a:pPr>
            <a:r>
              <a:rPr lang="en-US" sz="1500" dirty="0">
                <a:solidFill>
                  <a:srgbClr val="405449"/>
                </a:solidFill>
                <a:latin typeface="Nobile" pitchFamily="34" charset="0"/>
                <a:ea typeface="Nobile" pitchFamily="34" charset="-122"/>
                <a:cs typeface="Nobile" pitchFamily="34" charset="-120"/>
              </a:rPr>
              <a:t>DBSCAN</a:t>
            </a:r>
            <a:endParaRPr lang="en-US" sz="1500" dirty="0"/>
          </a:p>
        </p:txBody>
      </p:sp>
      <p:sp>
        <p:nvSpPr>
          <p:cNvPr id="45" name="Text 43"/>
          <p:cNvSpPr/>
          <p:nvPr/>
        </p:nvSpPr>
        <p:spPr>
          <a:xfrm>
            <a:off x="7512129" y="7267932"/>
            <a:ext cx="6241494" cy="308967"/>
          </a:xfrm>
          <a:prstGeom prst="rect">
            <a:avLst/>
          </a:prstGeom>
          <a:noFill/>
          <a:ln/>
        </p:spPr>
        <p:txBody>
          <a:bodyPr wrap="none" lIns="0" tIns="0" rIns="0" bIns="0" rtlCol="0" anchor="t"/>
          <a:lstStyle/>
          <a:p>
            <a:pPr marL="0" indent="0">
              <a:lnSpc>
                <a:spcPts val="2400"/>
              </a:lnSpc>
              <a:buNone/>
            </a:pPr>
            <a:r>
              <a:rPr lang="en-US" sz="1500" dirty="0" smtClean="0">
                <a:solidFill>
                  <a:srgbClr val="405449"/>
                </a:solidFill>
                <a:latin typeface="Nobile" pitchFamily="34" charset="0"/>
                <a:ea typeface="Nobile" pitchFamily="34" charset="-122"/>
                <a:cs typeface="Nobile" pitchFamily="34" charset="-120"/>
              </a:rPr>
              <a:t>0.0013</a:t>
            </a:r>
            <a:endParaRPr lang="en-US" sz="15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18874" y="643890"/>
            <a:ext cx="3707011" cy="463391"/>
          </a:xfrm>
          <a:prstGeom prst="rect">
            <a:avLst/>
          </a:prstGeom>
          <a:noFill/>
          <a:ln/>
        </p:spPr>
        <p:txBody>
          <a:bodyPr wrap="none" lIns="0" tIns="0" rIns="0" bIns="0" rtlCol="0" anchor="t"/>
          <a:lstStyle/>
          <a:p>
            <a:pPr marL="0" indent="0">
              <a:lnSpc>
                <a:spcPts val="3600"/>
              </a:lnSpc>
              <a:buNone/>
            </a:pPr>
            <a:r>
              <a:rPr lang="en-US" sz="2900" b="1" dirty="0">
                <a:solidFill>
                  <a:srgbClr val="3B4540"/>
                </a:solidFill>
                <a:latin typeface="Fraunces Extra Bold" pitchFamily="34" charset="0"/>
                <a:ea typeface="Fraunces Extra Bold" pitchFamily="34" charset="-122"/>
                <a:cs typeface="Fraunces Extra Bold" pitchFamily="34" charset="-120"/>
              </a:rPr>
              <a:t>Team Contribution</a:t>
            </a:r>
            <a:endParaRPr lang="en-US" sz="2900" dirty="0"/>
          </a:p>
        </p:txBody>
      </p:sp>
      <p:sp>
        <p:nvSpPr>
          <p:cNvPr id="3" name="Text 1"/>
          <p:cNvSpPr/>
          <p:nvPr/>
        </p:nvSpPr>
        <p:spPr>
          <a:xfrm>
            <a:off x="518874" y="1329690"/>
            <a:ext cx="2224207" cy="278011"/>
          </a:xfrm>
          <a:prstGeom prst="rect">
            <a:avLst/>
          </a:prstGeom>
          <a:noFill/>
          <a:ln/>
        </p:spPr>
        <p:txBody>
          <a:bodyPr wrap="none" lIns="0" tIns="0" rIns="0" bIns="0" rtlCol="0" anchor="t"/>
          <a:lstStyle/>
          <a:p>
            <a:pPr marL="0" indent="0">
              <a:lnSpc>
                <a:spcPts val="2150"/>
              </a:lnSpc>
              <a:buNone/>
            </a:pPr>
            <a:r>
              <a:rPr lang="en-US" sz="1750" b="1" dirty="0">
                <a:solidFill>
                  <a:srgbClr val="3B4540"/>
                </a:solidFill>
                <a:latin typeface="Fraunces Extra Bold" pitchFamily="34" charset="0"/>
                <a:ea typeface="Fraunces Extra Bold" pitchFamily="34" charset="-122"/>
                <a:cs typeface="Fraunces Extra Bold" pitchFamily="34" charset="-120"/>
              </a:rPr>
              <a:t>Karthikeya</a:t>
            </a:r>
            <a:endParaRPr lang="en-US" sz="1750" dirty="0"/>
          </a:p>
        </p:txBody>
      </p:sp>
      <p:sp>
        <p:nvSpPr>
          <p:cNvPr id="4" name="Text 2"/>
          <p:cNvSpPr/>
          <p:nvPr/>
        </p:nvSpPr>
        <p:spPr>
          <a:xfrm>
            <a:off x="518874" y="1830110"/>
            <a:ext cx="13592651" cy="237173"/>
          </a:xfrm>
          <a:prstGeom prst="rect">
            <a:avLst/>
          </a:prstGeom>
          <a:noFill/>
          <a:ln/>
        </p:spPr>
        <p:txBody>
          <a:bodyPr wrap="none" lIns="0" tIns="0" rIns="0" bIns="0" rtlCol="0" anchor="t"/>
          <a:lstStyle/>
          <a:p>
            <a:pPr marL="0" indent="0">
              <a:lnSpc>
                <a:spcPts val="1850"/>
              </a:lnSpc>
              <a:buNone/>
            </a:pPr>
            <a:r>
              <a:rPr lang="en-US" sz="1150" b="1" dirty="0">
                <a:solidFill>
                  <a:srgbClr val="405449"/>
                </a:solidFill>
                <a:latin typeface="Nobile" pitchFamily="34" charset="0"/>
                <a:ea typeface="Nobile" pitchFamily="34" charset="-122"/>
                <a:cs typeface="Nobile" pitchFamily="34" charset="-120"/>
              </a:rPr>
              <a:t>Task: Data Collection and Preprocessing</a:t>
            </a:r>
            <a:endParaRPr lang="en-US" sz="1150" dirty="0"/>
          </a:p>
        </p:txBody>
      </p:sp>
      <p:sp>
        <p:nvSpPr>
          <p:cNvPr id="5" name="Text 3"/>
          <p:cNvSpPr/>
          <p:nvPr/>
        </p:nvSpPr>
        <p:spPr>
          <a:xfrm>
            <a:off x="518874" y="2234089"/>
            <a:ext cx="13592651" cy="711518"/>
          </a:xfrm>
          <a:prstGeom prst="rect">
            <a:avLst/>
          </a:prstGeom>
          <a:noFill/>
          <a:ln/>
        </p:spPr>
        <p:txBody>
          <a:bodyPr wrap="square" lIns="0" tIns="0" rIns="0" bIns="0" rtlCol="0" anchor="t"/>
          <a:lstStyle/>
          <a:p>
            <a:pPr marL="0" indent="0">
              <a:lnSpc>
                <a:spcPts val="1850"/>
              </a:lnSpc>
              <a:buNone/>
            </a:pPr>
            <a:r>
              <a:rPr lang="en-US" sz="1150" dirty="0">
                <a:solidFill>
                  <a:srgbClr val="405449"/>
                </a:solidFill>
                <a:latin typeface="Nobile" pitchFamily="34" charset="0"/>
                <a:ea typeface="Nobile" pitchFamily="34" charset="-122"/>
                <a:cs typeface="Nobile" pitchFamily="34" charset="-120"/>
              </a:rPr>
              <a:t>Karthikeya Task: Data Collection and Preprocessing </a:t>
            </a:r>
            <a:endParaRPr lang="en-US" sz="1150" dirty="0" smtClean="0">
              <a:solidFill>
                <a:srgbClr val="405449"/>
              </a:solidFill>
              <a:latin typeface="Nobile" pitchFamily="34" charset="0"/>
              <a:ea typeface="Nobile" pitchFamily="34" charset="-122"/>
              <a:cs typeface="Nobile" pitchFamily="34" charset="-120"/>
            </a:endParaRPr>
          </a:p>
          <a:p>
            <a:pPr marL="0" indent="0">
              <a:lnSpc>
                <a:spcPts val="1850"/>
              </a:lnSpc>
              <a:buNone/>
            </a:pPr>
            <a:r>
              <a:rPr lang="en-US" sz="1150" dirty="0" smtClean="0">
                <a:solidFill>
                  <a:srgbClr val="405449"/>
                </a:solidFill>
                <a:latin typeface="Nobile" pitchFamily="34" charset="0"/>
                <a:ea typeface="Nobile" pitchFamily="34" charset="-122"/>
                <a:cs typeface="Nobile" pitchFamily="34" charset="-120"/>
              </a:rPr>
              <a:t>Karthikeya </a:t>
            </a:r>
            <a:r>
              <a:rPr lang="en-US" sz="1150" dirty="0">
                <a:solidFill>
                  <a:srgbClr val="405449"/>
                </a:solidFill>
                <a:latin typeface="Nobile" pitchFamily="34" charset="0"/>
                <a:ea typeface="Nobile" pitchFamily="34" charset="-122"/>
                <a:cs typeface="Nobile" pitchFamily="34" charset="-120"/>
              </a:rPr>
              <a:t>played a crucial role in ensuring the dataset was ready for analysis and feature extraction. He gathered images from the dataset and meticulously preprocessed them. His work included extracting RGB histograms to capture color distribution and Local Binary Patterns (LBP) to capture texture information from each image. Both types of features were then normalized to ensure uniform scaling, which is essential for effective model training and evaluation</a:t>
            </a:r>
            <a:r>
              <a:rPr lang="en-US" sz="1150" dirty="0" smtClean="0">
                <a:solidFill>
                  <a:srgbClr val="405449"/>
                </a:solidFill>
                <a:latin typeface="Nobile" pitchFamily="34" charset="0"/>
                <a:ea typeface="Nobile" pitchFamily="34" charset="-122"/>
                <a:cs typeface="Nobile" pitchFamily="34" charset="-120"/>
              </a:rPr>
              <a:t>.</a:t>
            </a:r>
          </a:p>
          <a:p>
            <a:pPr marL="0" indent="0">
              <a:lnSpc>
                <a:spcPts val="1850"/>
              </a:lnSpc>
              <a:buNone/>
            </a:pPr>
            <a:endParaRPr lang="en-US" sz="1150" dirty="0" smtClean="0">
              <a:solidFill>
                <a:srgbClr val="405449"/>
              </a:solidFill>
              <a:latin typeface="Nobile" pitchFamily="34" charset="0"/>
              <a:ea typeface="Nobile" pitchFamily="34" charset="-122"/>
              <a:cs typeface="Nobile" pitchFamily="34" charset="-120"/>
            </a:endParaRPr>
          </a:p>
          <a:p>
            <a:pPr marL="0" indent="0">
              <a:lnSpc>
                <a:spcPts val="1850"/>
              </a:lnSpc>
              <a:buNone/>
            </a:pPr>
            <a:endParaRPr lang="en-US" sz="1150" dirty="0"/>
          </a:p>
        </p:txBody>
      </p:sp>
      <p:sp>
        <p:nvSpPr>
          <p:cNvPr id="6" name="Text 4"/>
          <p:cNvSpPr/>
          <p:nvPr/>
        </p:nvSpPr>
        <p:spPr>
          <a:xfrm>
            <a:off x="518874" y="3112413"/>
            <a:ext cx="13592651" cy="711518"/>
          </a:xfrm>
          <a:prstGeom prst="rect">
            <a:avLst/>
          </a:prstGeom>
          <a:noFill/>
          <a:ln/>
        </p:spPr>
        <p:txBody>
          <a:bodyPr wrap="square" lIns="0" tIns="0" rIns="0" bIns="0" rtlCol="0" anchor="t"/>
          <a:lstStyle/>
          <a:p>
            <a:pPr marL="0" indent="0">
              <a:lnSpc>
                <a:spcPts val="1850"/>
              </a:lnSpc>
              <a:buNone/>
            </a:pPr>
            <a:r>
              <a:rPr lang="en-US" sz="1150" dirty="0">
                <a:solidFill>
                  <a:srgbClr val="405449"/>
                </a:solidFill>
                <a:latin typeface="Nobile" pitchFamily="34" charset="0"/>
                <a:ea typeface="Nobile" pitchFamily="34" charset="-122"/>
                <a:cs typeface="Nobile" pitchFamily="34" charset="-120"/>
              </a:rPr>
              <a:t>Additionally, Karthikeya ensured that the dataset was organized and formatted correctly to streamline its use in machine learning workflows. This involved verifying data integrity, handling any missing or corrupted entries, and labeling the dataset appropriately. His efforts provided a clean, standardized dataset that served as the foundation for subsequent feature extraction, model training, and clustering.</a:t>
            </a:r>
            <a:endParaRPr lang="en-US" sz="1150" dirty="0"/>
          </a:p>
        </p:txBody>
      </p:sp>
      <p:sp>
        <p:nvSpPr>
          <p:cNvPr id="7" name="Text 5"/>
          <p:cNvSpPr/>
          <p:nvPr/>
        </p:nvSpPr>
        <p:spPr>
          <a:xfrm>
            <a:off x="518874" y="4046339"/>
            <a:ext cx="2224207" cy="278011"/>
          </a:xfrm>
          <a:prstGeom prst="rect">
            <a:avLst/>
          </a:prstGeom>
          <a:noFill/>
          <a:ln/>
        </p:spPr>
        <p:txBody>
          <a:bodyPr wrap="none" lIns="0" tIns="0" rIns="0" bIns="0" rtlCol="0" anchor="t"/>
          <a:lstStyle/>
          <a:p>
            <a:pPr marL="0" indent="0">
              <a:lnSpc>
                <a:spcPts val="2150"/>
              </a:lnSpc>
              <a:buNone/>
            </a:pPr>
            <a:r>
              <a:rPr lang="en-US" sz="1750" b="1" dirty="0">
                <a:solidFill>
                  <a:srgbClr val="3B4540"/>
                </a:solidFill>
                <a:latin typeface="Fraunces Extra Bold" pitchFamily="34" charset="0"/>
                <a:ea typeface="Fraunces Extra Bold" pitchFamily="34" charset="-122"/>
                <a:cs typeface="Fraunces Extra Bold" pitchFamily="34" charset="-120"/>
              </a:rPr>
              <a:t>Naganna</a:t>
            </a:r>
            <a:endParaRPr lang="en-US" sz="1750" dirty="0"/>
          </a:p>
        </p:txBody>
      </p:sp>
      <p:sp>
        <p:nvSpPr>
          <p:cNvPr id="8" name="Text 6"/>
          <p:cNvSpPr/>
          <p:nvPr/>
        </p:nvSpPr>
        <p:spPr>
          <a:xfrm>
            <a:off x="518874" y="4546759"/>
            <a:ext cx="13592651" cy="948690"/>
          </a:xfrm>
          <a:prstGeom prst="rect">
            <a:avLst/>
          </a:prstGeom>
          <a:noFill/>
          <a:ln/>
        </p:spPr>
        <p:txBody>
          <a:bodyPr wrap="square" lIns="0" tIns="0" rIns="0" bIns="0" rtlCol="0" anchor="t"/>
          <a:lstStyle/>
          <a:p>
            <a:pPr marL="0" indent="0">
              <a:lnSpc>
                <a:spcPts val="1850"/>
              </a:lnSpc>
              <a:buNone/>
            </a:pPr>
            <a:r>
              <a:rPr lang="en-US" sz="1150" b="1" dirty="0">
                <a:solidFill>
                  <a:srgbClr val="405449"/>
                </a:solidFill>
                <a:latin typeface="Nobile" pitchFamily="34" charset="0"/>
                <a:ea typeface="Nobile" pitchFamily="34" charset="-122"/>
                <a:cs typeface="Nobile" pitchFamily="34" charset="-120"/>
              </a:rPr>
              <a:t>Task: Model Training and Evaluation</a:t>
            </a:r>
            <a:r>
              <a:rPr lang="en-US" sz="1150" dirty="0">
                <a:solidFill>
                  <a:srgbClr val="405449"/>
                </a:solidFill>
                <a:latin typeface="Nobile" pitchFamily="34" charset="0"/>
                <a:ea typeface="Nobile" pitchFamily="34" charset="-122"/>
                <a:cs typeface="Nobile" pitchFamily="34" charset="-120"/>
              </a:rPr>
              <a:t>
Naganna Task: Feature Extraction, Code Implementation, and Model Training </a:t>
            </a:r>
            <a:endParaRPr lang="en-US" sz="1150" dirty="0" smtClean="0">
              <a:solidFill>
                <a:srgbClr val="405449"/>
              </a:solidFill>
              <a:latin typeface="Nobile" pitchFamily="34" charset="0"/>
              <a:ea typeface="Nobile" pitchFamily="34" charset="-122"/>
              <a:cs typeface="Nobile" pitchFamily="34" charset="-120"/>
            </a:endParaRPr>
          </a:p>
          <a:p>
            <a:pPr marL="0" indent="0">
              <a:lnSpc>
                <a:spcPts val="1850"/>
              </a:lnSpc>
              <a:buNone/>
            </a:pPr>
            <a:r>
              <a:rPr lang="en-US" sz="1150" dirty="0" err="1" smtClean="0">
                <a:solidFill>
                  <a:srgbClr val="405449"/>
                </a:solidFill>
                <a:latin typeface="Nobile" pitchFamily="34" charset="0"/>
                <a:ea typeface="Nobile" pitchFamily="34" charset="-122"/>
                <a:cs typeface="Nobile" pitchFamily="34" charset="-120"/>
              </a:rPr>
              <a:t>Naganna</a:t>
            </a:r>
            <a:r>
              <a:rPr lang="en-US" sz="1150" dirty="0" smtClean="0">
                <a:solidFill>
                  <a:srgbClr val="405449"/>
                </a:solidFill>
                <a:latin typeface="Nobile" pitchFamily="34" charset="0"/>
                <a:ea typeface="Nobile" pitchFamily="34" charset="-122"/>
                <a:cs typeface="Nobile" pitchFamily="34" charset="-120"/>
              </a:rPr>
              <a:t> </a:t>
            </a:r>
            <a:r>
              <a:rPr lang="en-US" sz="1150" dirty="0">
                <a:solidFill>
                  <a:srgbClr val="405449"/>
                </a:solidFill>
                <a:latin typeface="Nobile" pitchFamily="34" charset="0"/>
                <a:ea typeface="Nobile" pitchFamily="34" charset="-122"/>
                <a:cs typeface="Nobile" pitchFamily="34" charset="-120"/>
              </a:rPr>
              <a:t>was responsible for implementing and training multiple classification models, including KNN, Decision Trees, Random Forest, Logistic Regression, and Naive Bayes. His work started with feature extraction, where he used both color histograms and LBP features generated during preprocessing to create input data for the classifiers.</a:t>
            </a:r>
            <a:endParaRPr lang="en-US" sz="1150" dirty="0"/>
          </a:p>
        </p:txBody>
      </p:sp>
      <p:sp>
        <p:nvSpPr>
          <p:cNvPr id="9" name="Text 7"/>
          <p:cNvSpPr/>
          <p:nvPr/>
        </p:nvSpPr>
        <p:spPr>
          <a:xfrm>
            <a:off x="518874" y="5662255"/>
            <a:ext cx="13592651" cy="474345"/>
          </a:xfrm>
          <a:prstGeom prst="rect">
            <a:avLst/>
          </a:prstGeom>
          <a:noFill/>
          <a:ln/>
        </p:spPr>
        <p:txBody>
          <a:bodyPr wrap="square" lIns="0" tIns="0" rIns="0" bIns="0" rtlCol="0" anchor="t"/>
          <a:lstStyle/>
          <a:p>
            <a:pPr marL="0" indent="0">
              <a:lnSpc>
                <a:spcPts val="1850"/>
              </a:lnSpc>
              <a:buNone/>
            </a:pPr>
            <a:r>
              <a:rPr lang="en-US" sz="1150" dirty="0">
                <a:solidFill>
                  <a:srgbClr val="405449"/>
                </a:solidFill>
                <a:latin typeface="Nobile" pitchFamily="34" charset="0"/>
                <a:ea typeface="Nobile" pitchFamily="34" charset="-122"/>
                <a:cs typeface="Nobile" pitchFamily="34" charset="-120"/>
              </a:rPr>
              <a:t>He also ensured the project was accessible and user-friendly by writing modular code with well-defined paths. Naganna designed the codebase so that it could run seamlessly on any system, regardless of setup, by using a universal directory structure (./foldername). This portability enabled easy replication and testing of the project on multiple devices.</a:t>
            </a:r>
            <a:endParaRPr lang="en-US" sz="1150" dirty="0"/>
          </a:p>
        </p:txBody>
      </p:sp>
      <p:sp>
        <p:nvSpPr>
          <p:cNvPr id="10" name="Text 8"/>
          <p:cNvSpPr/>
          <p:nvPr/>
        </p:nvSpPr>
        <p:spPr>
          <a:xfrm>
            <a:off x="518874" y="6303407"/>
            <a:ext cx="13592651" cy="474345"/>
          </a:xfrm>
          <a:prstGeom prst="rect">
            <a:avLst/>
          </a:prstGeom>
          <a:noFill/>
          <a:ln/>
        </p:spPr>
        <p:txBody>
          <a:bodyPr wrap="square" lIns="0" tIns="0" rIns="0" bIns="0" rtlCol="0" anchor="t"/>
          <a:lstStyle/>
          <a:p>
            <a:pPr marL="0" indent="0">
              <a:lnSpc>
                <a:spcPts val="1850"/>
              </a:lnSpc>
              <a:buNone/>
            </a:pPr>
            <a:r>
              <a:rPr lang="en-US" sz="1150" dirty="0">
                <a:solidFill>
                  <a:srgbClr val="405449"/>
                </a:solidFill>
                <a:latin typeface="Nobile" pitchFamily="34" charset="0"/>
                <a:ea typeface="Nobile" pitchFamily="34" charset="-122"/>
                <a:cs typeface="Nobile" pitchFamily="34" charset="-120"/>
              </a:rPr>
              <a:t>After implementing the models, Naganna evaluated their performance using metrics such as accuracy, precision, recall, and F1-score, comparing the strengths and weaknesses of each classifier.</a:t>
            </a:r>
            <a:endParaRPr lang="en-US" sz="1150" dirty="0"/>
          </a:p>
        </p:txBody>
      </p:sp>
      <p:sp>
        <p:nvSpPr>
          <p:cNvPr id="11" name="Text 9"/>
          <p:cNvSpPr/>
          <p:nvPr/>
        </p:nvSpPr>
        <p:spPr>
          <a:xfrm>
            <a:off x="518874" y="6944558"/>
            <a:ext cx="13592651" cy="237173"/>
          </a:xfrm>
          <a:prstGeom prst="rect">
            <a:avLst/>
          </a:prstGeom>
          <a:noFill/>
          <a:ln/>
        </p:spPr>
        <p:txBody>
          <a:bodyPr wrap="none" lIns="0" tIns="0" rIns="0" bIns="0" rtlCol="0" anchor="t"/>
          <a:lstStyle/>
          <a:p>
            <a:pPr marL="0" indent="0">
              <a:lnSpc>
                <a:spcPts val="1850"/>
              </a:lnSpc>
              <a:buNone/>
            </a:pPr>
            <a:endParaRPr lang="en-US" sz="1150" dirty="0"/>
          </a:p>
        </p:txBody>
      </p:sp>
      <p:sp>
        <p:nvSpPr>
          <p:cNvPr id="12" name="Text 10"/>
          <p:cNvSpPr/>
          <p:nvPr/>
        </p:nvSpPr>
        <p:spPr>
          <a:xfrm>
            <a:off x="518874" y="7348538"/>
            <a:ext cx="13592651" cy="237173"/>
          </a:xfrm>
          <a:prstGeom prst="rect">
            <a:avLst/>
          </a:prstGeom>
          <a:noFill/>
          <a:ln/>
        </p:spPr>
        <p:txBody>
          <a:bodyPr wrap="none" lIns="0" tIns="0" rIns="0" bIns="0" rtlCol="0" anchor="t"/>
          <a:lstStyle/>
          <a:p>
            <a:pPr marL="0" indent="0">
              <a:lnSpc>
                <a:spcPts val="1850"/>
              </a:lnSpc>
              <a:buNone/>
            </a:pPr>
            <a:endParaRPr lang="en-US" sz="11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1101</Words>
  <Application>Microsoft Office PowerPoint</Application>
  <PresentationFormat>Custom</PresentationFormat>
  <Paragraphs>113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Nobile</vt:lpstr>
      <vt:lpstr>Fraunces Extra Bold</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2</cp:revision>
  <dcterms:created xsi:type="dcterms:W3CDTF">2024-12-05T03:30:55Z</dcterms:created>
  <dcterms:modified xsi:type="dcterms:W3CDTF">2024-12-05T03:36:52Z</dcterms:modified>
</cp:coreProperties>
</file>